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867" r:id="rId5"/>
    <p:sldId id="2044" r:id="rId6"/>
    <p:sldId id="1245" r:id="rId7"/>
    <p:sldId id="2046" r:id="rId8"/>
    <p:sldId id="2052" r:id="rId9"/>
    <p:sldId id="2047" r:id="rId10"/>
    <p:sldId id="2038" r:id="rId11"/>
    <p:sldId id="2053" r:id="rId12"/>
    <p:sldId id="2035" r:id="rId13"/>
    <p:sldId id="2039" r:id="rId14"/>
    <p:sldId id="2037" r:id="rId15"/>
    <p:sldId id="2054" r:id="rId16"/>
    <p:sldId id="2036" r:id="rId17"/>
    <p:sldId id="2051" r:id="rId18"/>
    <p:sldId id="2050" r:id="rId19"/>
    <p:sldId id="2049" r:id="rId20"/>
    <p:sldId id="2048" r:id="rId21"/>
    <p:sldId id="2026" r:id="rId22"/>
    <p:sldId id="1866" r:id="rId23"/>
    <p:sldId id="1853" r:id="rId24"/>
    <p:sldId id="1852" r:id="rId25"/>
    <p:sldId id="262" r:id="rId26"/>
    <p:sldId id="2045" r:id="rId27"/>
  </p:sldIdLst>
  <p:sldSz cx="9144000" cy="5143500" type="screen16x9"/>
  <p:notesSz cx="7023100" cy="9309100"/>
  <p:defaultTextStyle>
    <a:defPPr>
      <a:defRPr lang="en-US"/>
    </a:defPPr>
    <a:lvl1pPr marL="0" algn="l" defTabSz="408165" rtl="0" eaLnBrk="1" latinLnBrk="0" hangingPunct="1">
      <a:defRPr sz="1600" kern="1200">
        <a:solidFill>
          <a:schemeClr val="tx1"/>
        </a:solidFill>
        <a:latin typeface="+mn-lt"/>
        <a:ea typeface="+mn-ea"/>
        <a:cs typeface="+mn-cs"/>
      </a:defRPr>
    </a:lvl1pPr>
    <a:lvl2pPr marL="408165" algn="l" defTabSz="408165" rtl="0" eaLnBrk="1" latinLnBrk="0" hangingPunct="1">
      <a:defRPr sz="1600" kern="1200">
        <a:solidFill>
          <a:schemeClr val="tx1"/>
        </a:solidFill>
        <a:latin typeface="+mn-lt"/>
        <a:ea typeface="+mn-ea"/>
        <a:cs typeface="+mn-cs"/>
      </a:defRPr>
    </a:lvl2pPr>
    <a:lvl3pPr marL="816330" algn="l" defTabSz="408165" rtl="0" eaLnBrk="1" latinLnBrk="0" hangingPunct="1">
      <a:defRPr sz="1600" kern="1200">
        <a:solidFill>
          <a:schemeClr val="tx1"/>
        </a:solidFill>
        <a:latin typeface="+mn-lt"/>
        <a:ea typeface="+mn-ea"/>
        <a:cs typeface="+mn-cs"/>
      </a:defRPr>
    </a:lvl3pPr>
    <a:lvl4pPr marL="1224495" algn="l" defTabSz="408165" rtl="0" eaLnBrk="1" latinLnBrk="0" hangingPunct="1">
      <a:defRPr sz="1600" kern="1200">
        <a:solidFill>
          <a:schemeClr val="tx1"/>
        </a:solidFill>
        <a:latin typeface="+mn-lt"/>
        <a:ea typeface="+mn-ea"/>
        <a:cs typeface="+mn-cs"/>
      </a:defRPr>
    </a:lvl4pPr>
    <a:lvl5pPr marL="1632659" algn="l" defTabSz="408165" rtl="0" eaLnBrk="1" latinLnBrk="0" hangingPunct="1">
      <a:defRPr sz="1600" kern="1200">
        <a:solidFill>
          <a:schemeClr val="tx1"/>
        </a:solidFill>
        <a:latin typeface="+mn-lt"/>
        <a:ea typeface="+mn-ea"/>
        <a:cs typeface="+mn-cs"/>
      </a:defRPr>
    </a:lvl5pPr>
    <a:lvl6pPr marL="2040824" algn="l" defTabSz="408165" rtl="0" eaLnBrk="1" latinLnBrk="0" hangingPunct="1">
      <a:defRPr sz="1600" kern="1200">
        <a:solidFill>
          <a:schemeClr val="tx1"/>
        </a:solidFill>
        <a:latin typeface="+mn-lt"/>
        <a:ea typeface="+mn-ea"/>
        <a:cs typeface="+mn-cs"/>
      </a:defRPr>
    </a:lvl6pPr>
    <a:lvl7pPr marL="2448989" algn="l" defTabSz="408165" rtl="0" eaLnBrk="1" latinLnBrk="0" hangingPunct="1">
      <a:defRPr sz="1600" kern="1200">
        <a:solidFill>
          <a:schemeClr val="tx1"/>
        </a:solidFill>
        <a:latin typeface="+mn-lt"/>
        <a:ea typeface="+mn-ea"/>
        <a:cs typeface="+mn-cs"/>
      </a:defRPr>
    </a:lvl7pPr>
    <a:lvl8pPr marL="2857154" algn="l" defTabSz="408165" rtl="0" eaLnBrk="1" latinLnBrk="0" hangingPunct="1">
      <a:defRPr sz="1600" kern="1200">
        <a:solidFill>
          <a:schemeClr val="tx1"/>
        </a:solidFill>
        <a:latin typeface="+mn-lt"/>
        <a:ea typeface="+mn-ea"/>
        <a:cs typeface="+mn-cs"/>
      </a:defRPr>
    </a:lvl8pPr>
    <a:lvl9pPr marL="3265319" algn="l" defTabSz="408165"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orient="horz" pos="146">
          <p15:clr>
            <a:srgbClr val="A4A3A4"/>
          </p15:clr>
        </p15:guide>
        <p15:guide id="3" pos="2148">
          <p15:clr>
            <a:srgbClr val="A4A3A4"/>
          </p15:clr>
        </p15:guide>
        <p15:guide id="4" pos="2798">
          <p15:clr>
            <a:srgbClr val="A4A3A4"/>
          </p15:clr>
        </p15:guide>
        <p15:guide id="5" orient="horz" pos="101">
          <p15:clr>
            <a:srgbClr val="A4A3A4"/>
          </p15:clr>
        </p15:guide>
        <p15:guide id="6" orient="horz" pos="160">
          <p15:clr>
            <a:srgbClr val="A4A3A4"/>
          </p15:clr>
        </p15:guide>
        <p15:guide id="7" orient="horz" pos="696">
          <p15:clr>
            <a:srgbClr val="A4A3A4"/>
          </p15:clr>
        </p15:guide>
        <p15:guide id="8" orient="horz" pos="110">
          <p15:clr>
            <a:srgbClr val="A4A3A4"/>
          </p15:clr>
        </p15:guide>
        <p15:guide id="9" orient="horz" pos="76">
          <p15:clr>
            <a:srgbClr val="A4A3A4"/>
          </p15:clr>
        </p15:guide>
        <p15:guide id="10" orient="horz" pos="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Vener" initials="EV" lastIdx="8" clrIdx="0">
    <p:extLst>
      <p:ext uri="{19B8F6BF-5375-455C-9EA6-DF929625EA0E}">
        <p15:presenceInfo xmlns:p15="http://schemas.microsoft.com/office/powerpoint/2012/main" userId="S::evener@redseal.net::0149492f-3c92-47ef-a64d-6881d2bc8a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5D00"/>
    <a:srgbClr val="1D82CE"/>
    <a:srgbClr val="A07802"/>
    <a:srgbClr val="ED1B26"/>
    <a:srgbClr val="B0B6BC"/>
    <a:srgbClr val="E22828"/>
    <a:srgbClr val="916C00"/>
    <a:srgbClr val="ED2328"/>
    <a:srgbClr val="405C00"/>
    <a:srgbClr val="1C83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5"/>
    <p:restoredTop sz="88980"/>
  </p:normalViewPr>
  <p:slideViewPr>
    <p:cSldViewPr snapToGrid="0">
      <p:cViewPr varScale="1">
        <p:scale>
          <a:sx n="112" d="100"/>
          <a:sy n="112" d="100"/>
        </p:scale>
        <p:origin x="2176" y="184"/>
      </p:cViewPr>
      <p:guideLst>
        <p:guide orient="horz" pos="928"/>
        <p:guide orient="horz" pos="146"/>
        <p:guide pos="2148"/>
        <p:guide pos="2798"/>
        <p:guide orient="horz" pos="101"/>
        <p:guide orient="horz" pos="160"/>
        <p:guide orient="horz" pos="696"/>
        <p:guide orient="horz" pos="110"/>
        <p:guide orient="horz" pos="76"/>
        <p:guide orient="horz" pos="120"/>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27E14F-4A71-DA4E-9CE5-B0E6C0221790}" type="doc">
      <dgm:prSet loTypeId="urn:microsoft.com/office/officeart/2005/8/layout/cycle4" loCatId="" qsTypeId="urn:microsoft.com/office/officeart/2005/8/quickstyle/simple1" qsCatId="simple" csTypeId="urn:microsoft.com/office/officeart/2005/8/colors/accent1_2" csCatId="accent1" phldr="1"/>
      <dgm:spPr/>
      <dgm:t>
        <a:bodyPr/>
        <a:lstStyle/>
        <a:p>
          <a:endParaRPr lang="en-US"/>
        </a:p>
      </dgm:t>
    </dgm:pt>
    <dgm:pt modelId="{88771E4E-1BC8-4C42-95FC-6D4327DD6800}">
      <dgm:prSet phldrT="[Text]"/>
      <dgm:spPr>
        <a:solidFill>
          <a:srgbClr val="405D00"/>
        </a:solidFill>
      </dgm:spPr>
      <dgm:t>
        <a:bodyPr/>
        <a:lstStyle/>
        <a:p>
          <a:r>
            <a:rPr lang="en-US"/>
            <a:t>Risk</a:t>
          </a:r>
        </a:p>
      </dgm:t>
    </dgm:pt>
    <dgm:pt modelId="{9522DF2B-768E-2849-8635-D9BC211E539C}" type="parTrans" cxnId="{13AE4365-4F99-AF41-AFEE-667D6845439B}">
      <dgm:prSet/>
      <dgm:spPr/>
      <dgm:t>
        <a:bodyPr/>
        <a:lstStyle/>
        <a:p>
          <a:endParaRPr lang="en-US"/>
        </a:p>
      </dgm:t>
    </dgm:pt>
    <dgm:pt modelId="{5229E21B-9DAA-1D46-8DA4-B6D4F69D524F}" type="sibTrans" cxnId="{13AE4365-4F99-AF41-AFEE-667D6845439B}">
      <dgm:prSet/>
      <dgm:spPr/>
      <dgm:t>
        <a:bodyPr/>
        <a:lstStyle/>
        <a:p>
          <a:endParaRPr lang="en-US"/>
        </a:p>
      </dgm:t>
    </dgm:pt>
    <dgm:pt modelId="{C03A53DA-9E8E-2E4D-9586-C1E639E2903B}">
      <dgm:prSet phldrT="[Text]"/>
      <dgm:spPr>
        <a:solidFill>
          <a:srgbClr val="ED1B26"/>
        </a:solidFill>
      </dgm:spPr>
      <dgm:t>
        <a:bodyPr/>
        <a:lstStyle/>
        <a:p>
          <a:r>
            <a:rPr lang="en-US"/>
            <a:t>Network</a:t>
          </a:r>
        </a:p>
        <a:p>
          <a:r>
            <a:rPr lang="en-US"/>
            <a:t>Assets</a:t>
          </a:r>
        </a:p>
      </dgm:t>
    </dgm:pt>
    <dgm:pt modelId="{7497FE5D-246C-7B41-9DE2-F0BA20FD42AA}" type="parTrans" cxnId="{147C99D3-03BB-AA4F-BBE3-EB7627FC4237}">
      <dgm:prSet/>
      <dgm:spPr/>
      <dgm:t>
        <a:bodyPr/>
        <a:lstStyle/>
        <a:p>
          <a:endParaRPr lang="en-US"/>
        </a:p>
      </dgm:t>
    </dgm:pt>
    <dgm:pt modelId="{939A900C-72B5-CC4C-9EB9-8FC960B8BBF5}" type="sibTrans" cxnId="{147C99D3-03BB-AA4F-BBE3-EB7627FC4237}">
      <dgm:prSet/>
      <dgm:spPr/>
      <dgm:t>
        <a:bodyPr/>
        <a:lstStyle/>
        <a:p>
          <a:endParaRPr lang="en-US"/>
        </a:p>
      </dgm:t>
    </dgm:pt>
    <dgm:pt modelId="{93D3F41D-5484-5047-8D38-CCB8538FF9BB}">
      <dgm:prSet phldrT="[Text]"/>
      <dgm:spPr>
        <a:solidFill>
          <a:srgbClr val="A07802"/>
        </a:solidFill>
      </dgm:spPr>
      <dgm:t>
        <a:bodyPr/>
        <a:lstStyle/>
        <a:p>
          <a:r>
            <a:rPr lang="en-US"/>
            <a:t>Endpoints</a:t>
          </a:r>
        </a:p>
      </dgm:t>
    </dgm:pt>
    <dgm:pt modelId="{78699161-26D9-6E4C-A034-94DAD4625FD4}" type="parTrans" cxnId="{97453740-C4FA-DE45-ADDC-423243C126FE}">
      <dgm:prSet/>
      <dgm:spPr/>
      <dgm:t>
        <a:bodyPr/>
        <a:lstStyle/>
        <a:p>
          <a:endParaRPr lang="en-US"/>
        </a:p>
      </dgm:t>
    </dgm:pt>
    <dgm:pt modelId="{8C5ECBF9-2FD4-C046-BF40-0F4C2D5074EB}" type="sibTrans" cxnId="{97453740-C4FA-DE45-ADDC-423243C126FE}">
      <dgm:prSet/>
      <dgm:spPr/>
      <dgm:t>
        <a:bodyPr/>
        <a:lstStyle/>
        <a:p>
          <a:endParaRPr lang="en-US"/>
        </a:p>
      </dgm:t>
    </dgm:pt>
    <dgm:pt modelId="{20682BDB-A1E7-B548-8C6E-9A4121671391}">
      <dgm:prSet phldrT="[Text]"/>
      <dgm:spPr>
        <a:solidFill>
          <a:srgbClr val="1E82CE"/>
        </a:solidFill>
      </dgm:spPr>
      <dgm:t>
        <a:bodyPr/>
        <a:lstStyle/>
        <a:p>
          <a:r>
            <a:rPr lang="en-US"/>
            <a:t>Network</a:t>
          </a:r>
        </a:p>
      </dgm:t>
    </dgm:pt>
    <dgm:pt modelId="{E166E62F-AECB-A64B-A547-2376AA9273EA}" type="sibTrans" cxnId="{672E1E2B-6213-1242-911C-323286700F6A}">
      <dgm:prSet/>
      <dgm:spPr/>
      <dgm:t>
        <a:bodyPr/>
        <a:lstStyle/>
        <a:p>
          <a:endParaRPr lang="en-US"/>
        </a:p>
      </dgm:t>
    </dgm:pt>
    <dgm:pt modelId="{5590B5B3-2D73-2648-A6B3-B61698E2B916}" type="parTrans" cxnId="{672E1E2B-6213-1242-911C-323286700F6A}">
      <dgm:prSet/>
      <dgm:spPr/>
      <dgm:t>
        <a:bodyPr/>
        <a:lstStyle/>
        <a:p>
          <a:endParaRPr lang="en-US"/>
        </a:p>
      </dgm:t>
    </dgm:pt>
    <dgm:pt modelId="{31D2F393-191D-B646-86A7-FB5019D020C7}" type="pres">
      <dgm:prSet presAssocID="{3927E14F-4A71-DA4E-9CE5-B0E6C0221790}" presName="cycleMatrixDiagram" presStyleCnt="0">
        <dgm:presLayoutVars>
          <dgm:chMax val="1"/>
          <dgm:dir/>
          <dgm:animLvl val="lvl"/>
          <dgm:resizeHandles val="exact"/>
        </dgm:presLayoutVars>
      </dgm:prSet>
      <dgm:spPr/>
    </dgm:pt>
    <dgm:pt modelId="{660E89E2-F107-DE44-A2F6-6CCF4860C08F}" type="pres">
      <dgm:prSet presAssocID="{3927E14F-4A71-DA4E-9CE5-B0E6C0221790}" presName="children" presStyleCnt="0"/>
      <dgm:spPr/>
    </dgm:pt>
    <dgm:pt modelId="{541FC079-2DE3-5C4F-8F24-BB0E7989E911}" type="pres">
      <dgm:prSet presAssocID="{3927E14F-4A71-DA4E-9CE5-B0E6C0221790}" presName="childPlaceholder" presStyleCnt="0"/>
      <dgm:spPr/>
    </dgm:pt>
    <dgm:pt modelId="{532473F7-D33B-DA44-A035-39692695FEE6}" type="pres">
      <dgm:prSet presAssocID="{3927E14F-4A71-DA4E-9CE5-B0E6C0221790}" presName="circle" presStyleCnt="0"/>
      <dgm:spPr/>
    </dgm:pt>
    <dgm:pt modelId="{CA928A8E-8243-5F48-A5D3-BBB4A91A1E50}" type="pres">
      <dgm:prSet presAssocID="{3927E14F-4A71-DA4E-9CE5-B0E6C0221790}" presName="quadrant1" presStyleLbl="node1" presStyleIdx="0" presStyleCnt="4">
        <dgm:presLayoutVars>
          <dgm:chMax val="1"/>
          <dgm:bulletEnabled val="1"/>
        </dgm:presLayoutVars>
      </dgm:prSet>
      <dgm:spPr/>
    </dgm:pt>
    <dgm:pt modelId="{78B2BAA6-922C-D34A-B15C-218B54EA9ED9}" type="pres">
      <dgm:prSet presAssocID="{3927E14F-4A71-DA4E-9CE5-B0E6C0221790}" presName="quadrant2" presStyleLbl="node1" presStyleIdx="1" presStyleCnt="4">
        <dgm:presLayoutVars>
          <dgm:chMax val="1"/>
          <dgm:bulletEnabled val="1"/>
        </dgm:presLayoutVars>
      </dgm:prSet>
      <dgm:spPr/>
    </dgm:pt>
    <dgm:pt modelId="{BCFF6BD6-4D58-3B45-AC2B-E60030D0F0B6}" type="pres">
      <dgm:prSet presAssocID="{3927E14F-4A71-DA4E-9CE5-B0E6C0221790}" presName="quadrant3" presStyleLbl="node1" presStyleIdx="2" presStyleCnt="4">
        <dgm:presLayoutVars>
          <dgm:chMax val="1"/>
          <dgm:bulletEnabled val="1"/>
        </dgm:presLayoutVars>
      </dgm:prSet>
      <dgm:spPr/>
    </dgm:pt>
    <dgm:pt modelId="{44051824-C77C-0F42-BB79-BB7D624B3ABC}" type="pres">
      <dgm:prSet presAssocID="{3927E14F-4A71-DA4E-9CE5-B0E6C0221790}" presName="quadrant4" presStyleLbl="node1" presStyleIdx="3" presStyleCnt="4">
        <dgm:presLayoutVars>
          <dgm:chMax val="1"/>
          <dgm:bulletEnabled val="1"/>
        </dgm:presLayoutVars>
      </dgm:prSet>
      <dgm:spPr/>
    </dgm:pt>
    <dgm:pt modelId="{52E6AA29-6C8C-7F40-97A4-FD5DFE9A2652}" type="pres">
      <dgm:prSet presAssocID="{3927E14F-4A71-DA4E-9CE5-B0E6C0221790}" presName="quadrantPlaceholder" presStyleCnt="0"/>
      <dgm:spPr/>
    </dgm:pt>
    <dgm:pt modelId="{0985E89E-0C15-4A4C-93A8-CC5DFE3EAE4B}" type="pres">
      <dgm:prSet presAssocID="{3927E14F-4A71-DA4E-9CE5-B0E6C0221790}" presName="center1" presStyleLbl="fgShp" presStyleIdx="0" presStyleCnt="2"/>
      <dgm:spPr/>
    </dgm:pt>
    <dgm:pt modelId="{B052DC80-DDBA-594A-9679-0240B4E54441}" type="pres">
      <dgm:prSet presAssocID="{3927E14F-4A71-DA4E-9CE5-B0E6C0221790}" presName="center2" presStyleLbl="fgShp" presStyleIdx="1" presStyleCnt="2"/>
      <dgm:spPr/>
    </dgm:pt>
  </dgm:ptLst>
  <dgm:cxnLst>
    <dgm:cxn modelId="{3CEDC311-4B08-B846-AF7F-8935D4C19836}" type="presOf" srcId="{88771E4E-1BC8-4C42-95FC-6D4327DD6800}" destId="{CA928A8E-8243-5F48-A5D3-BBB4A91A1E50}" srcOrd="0" destOrd="0" presId="urn:microsoft.com/office/officeart/2005/8/layout/cycle4"/>
    <dgm:cxn modelId="{672E1E2B-6213-1242-911C-323286700F6A}" srcId="{3927E14F-4A71-DA4E-9CE5-B0E6C0221790}" destId="{20682BDB-A1E7-B548-8C6E-9A4121671391}" srcOrd="3" destOrd="0" parTransId="{5590B5B3-2D73-2648-A6B3-B61698E2B916}" sibTransId="{E166E62F-AECB-A64B-A547-2376AA9273EA}"/>
    <dgm:cxn modelId="{DE17E236-6797-2B4A-9C96-02BBE080EEFD}" type="presOf" srcId="{C03A53DA-9E8E-2E4D-9586-C1E639E2903B}" destId="{78B2BAA6-922C-D34A-B15C-218B54EA9ED9}" srcOrd="0" destOrd="0" presId="urn:microsoft.com/office/officeart/2005/8/layout/cycle4"/>
    <dgm:cxn modelId="{97453740-C4FA-DE45-ADDC-423243C126FE}" srcId="{3927E14F-4A71-DA4E-9CE5-B0E6C0221790}" destId="{93D3F41D-5484-5047-8D38-CCB8538FF9BB}" srcOrd="2" destOrd="0" parTransId="{78699161-26D9-6E4C-A034-94DAD4625FD4}" sibTransId="{8C5ECBF9-2FD4-C046-BF40-0F4C2D5074EB}"/>
    <dgm:cxn modelId="{E3AF3355-5200-A44A-9145-83EDFAAD483F}" type="presOf" srcId="{20682BDB-A1E7-B548-8C6E-9A4121671391}" destId="{44051824-C77C-0F42-BB79-BB7D624B3ABC}" srcOrd="0" destOrd="0" presId="urn:microsoft.com/office/officeart/2005/8/layout/cycle4"/>
    <dgm:cxn modelId="{13AE4365-4F99-AF41-AFEE-667D6845439B}" srcId="{3927E14F-4A71-DA4E-9CE5-B0E6C0221790}" destId="{88771E4E-1BC8-4C42-95FC-6D4327DD6800}" srcOrd="0" destOrd="0" parTransId="{9522DF2B-768E-2849-8635-D9BC211E539C}" sibTransId="{5229E21B-9DAA-1D46-8DA4-B6D4F69D524F}"/>
    <dgm:cxn modelId="{9F7B5F85-3866-3148-919A-AB09B823501A}" type="presOf" srcId="{3927E14F-4A71-DA4E-9CE5-B0E6C0221790}" destId="{31D2F393-191D-B646-86A7-FB5019D020C7}" srcOrd="0" destOrd="0" presId="urn:microsoft.com/office/officeart/2005/8/layout/cycle4"/>
    <dgm:cxn modelId="{32361FC7-A00F-1B4B-8661-F89D52944248}" type="presOf" srcId="{93D3F41D-5484-5047-8D38-CCB8538FF9BB}" destId="{BCFF6BD6-4D58-3B45-AC2B-E60030D0F0B6}" srcOrd="0" destOrd="0" presId="urn:microsoft.com/office/officeart/2005/8/layout/cycle4"/>
    <dgm:cxn modelId="{147C99D3-03BB-AA4F-BBE3-EB7627FC4237}" srcId="{3927E14F-4A71-DA4E-9CE5-B0E6C0221790}" destId="{C03A53DA-9E8E-2E4D-9586-C1E639E2903B}" srcOrd="1" destOrd="0" parTransId="{7497FE5D-246C-7B41-9DE2-F0BA20FD42AA}" sibTransId="{939A900C-72B5-CC4C-9EB9-8FC960B8BBF5}"/>
    <dgm:cxn modelId="{FF22A8D0-E218-684F-AA68-FA99D338DF71}" type="presParOf" srcId="{31D2F393-191D-B646-86A7-FB5019D020C7}" destId="{660E89E2-F107-DE44-A2F6-6CCF4860C08F}" srcOrd="0" destOrd="0" presId="urn:microsoft.com/office/officeart/2005/8/layout/cycle4"/>
    <dgm:cxn modelId="{C45B7391-A3A1-684F-81FC-A58C04950FCD}" type="presParOf" srcId="{660E89E2-F107-DE44-A2F6-6CCF4860C08F}" destId="{541FC079-2DE3-5C4F-8F24-BB0E7989E911}" srcOrd="0" destOrd="0" presId="urn:microsoft.com/office/officeart/2005/8/layout/cycle4"/>
    <dgm:cxn modelId="{F410F3E0-2E36-BB49-A0C6-426175948622}" type="presParOf" srcId="{31D2F393-191D-B646-86A7-FB5019D020C7}" destId="{532473F7-D33B-DA44-A035-39692695FEE6}" srcOrd="1" destOrd="0" presId="urn:microsoft.com/office/officeart/2005/8/layout/cycle4"/>
    <dgm:cxn modelId="{D1D510A0-7808-404E-A63E-866529FDD31B}" type="presParOf" srcId="{532473F7-D33B-DA44-A035-39692695FEE6}" destId="{CA928A8E-8243-5F48-A5D3-BBB4A91A1E50}" srcOrd="0" destOrd="0" presId="urn:microsoft.com/office/officeart/2005/8/layout/cycle4"/>
    <dgm:cxn modelId="{1240C133-DE05-3540-8B3D-EA5694A676B0}" type="presParOf" srcId="{532473F7-D33B-DA44-A035-39692695FEE6}" destId="{78B2BAA6-922C-D34A-B15C-218B54EA9ED9}" srcOrd="1" destOrd="0" presId="urn:microsoft.com/office/officeart/2005/8/layout/cycle4"/>
    <dgm:cxn modelId="{4A5F32C6-08A4-094D-A3A3-BCD844790ABC}" type="presParOf" srcId="{532473F7-D33B-DA44-A035-39692695FEE6}" destId="{BCFF6BD6-4D58-3B45-AC2B-E60030D0F0B6}" srcOrd="2" destOrd="0" presId="urn:microsoft.com/office/officeart/2005/8/layout/cycle4"/>
    <dgm:cxn modelId="{70C55C7E-6F9C-1C47-8E1E-78A67F1C4E9B}" type="presParOf" srcId="{532473F7-D33B-DA44-A035-39692695FEE6}" destId="{44051824-C77C-0F42-BB79-BB7D624B3ABC}" srcOrd="3" destOrd="0" presId="urn:microsoft.com/office/officeart/2005/8/layout/cycle4"/>
    <dgm:cxn modelId="{CDF1F7E3-4020-9746-A5A9-B4E28A22F64A}" type="presParOf" srcId="{532473F7-D33B-DA44-A035-39692695FEE6}" destId="{52E6AA29-6C8C-7F40-97A4-FD5DFE9A2652}" srcOrd="4" destOrd="0" presId="urn:microsoft.com/office/officeart/2005/8/layout/cycle4"/>
    <dgm:cxn modelId="{D2658C2B-B192-074F-B2C8-C237CD6E0625}" type="presParOf" srcId="{31D2F393-191D-B646-86A7-FB5019D020C7}" destId="{0985E89E-0C15-4A4C-93A8-CC5DFE3EAE4B}" srcOrd="2" destOrd="0" presId="urn:microsoft.com/office/officeart/2005/8/layout/cycle4"/>
    <dgm:cxn modelId="{A65365EF-52ED-5E4D-95A3-99BCEFB8F065}" type="presParOf" srcId="{31D2F393-191D-B646-86A7-FB5019D020C7}" destId="{B052DC80-DDBA-594A-9679-0240B4E5444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28A8E-8243-5F48-A5D3-BBB4A91A1E50}">
      <dsp:nvSpPr>
        <dsp:cNvPr id="0" name=""/>
        <dsp:cNvSpPr/>
      </dsp:nvSpPr>
      <dsp:spPr>
        <a:xfrm>
          <a:off x="921992" y="195073"/>
          <a:ext cx="1481874" cy="1481874"/>
        </a:xfrm>
        <a:prstGeom prst="pieWedge">
          <a:avLst/>
        </a:prstGeom>
        <a:solidFill>
          <a:srgbClr val="405D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Risk</a:t>
          </a:r>
        </a:p>
      </dsp:txBody>
      <dsp:txXfrm>
        <a:off x="1356023" y="629104"/>
        <a:ext cx="1047843" cy="1047843"/>
      </dsp:txXfrm>
    </dsp:sp>
    <dsp:sp modelId="{78B2BAA6-922C-D34A-B15C-218B54EA9ED9}">
      <dsp:nvSpPr>
        <dsp:cNvPr id="0" name=""/>
        <dsp:cNvSpPr/>
      </dsp:nvSpPr>
      <dsp:spPr>
        <a:xfrm rot="5400000">
          <a:off x="2472313" y="195073"/>
          <a:ext cx="1481874" cy="1481874"/>
        </a:xfrm>
        <a:prstGeom prst="pieWedge">
          <a:avLst/>
        </a:prstGeom>
        <a:solidFill>
          <a:srgbClr val="ED1B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Network</a:t>
          </a:r>
        </a:p>
        <a:p>
          <a:pPr marL="0" lvl="0" indent="0" algn="ctr" defTabSz="622300">
            <a:lnSpc>
              <a:spcPct val="90000"/>
            </a:lnSpc>
            <a:spcBef>
              <a:spcPct val="0"/>
            </a:spcBef>
            <a:spcAft>
              <a:spcPct val="35000"/>
            </a:spcAft>
            <a:buNone/>
          </a:pPr>
          <a:r>
            <a:rPr lang="en-US" sz="1400" kern="1200"/>
            <a:t>Assets</a:t>
          </a:r>
        </a:p>
      </dsp:txBody>
      <dsp:txXfrm rot="-5400000">
        <a:off x="2472313" y="629104"/>
        <a:ext cx="1047843" cy="1047843"/>
      </dsp:txXfrm>
    </dsp:sp>
    <dsp:sp modelId="{BCFF6BD6-4D58-3B45-AC2B-E60030D0F0B6}">
      <dsp:nvSpPr>
        <dsp:cNvPr id="0" name=""/>
        <dsp:cNvSpPr/>
      </dsp:nvSpPr>
      <dsp:spPr>
        <a:xfrm rot="10800000">
          <a:off x="2472313" y="1745395"/>
          <a:ext cx="1481874" cy="1481874"/>
        </a:xfrm>
        <a:prstGeom prst="pieWedge">
          <a:avLst/>
        </a:prstGeom>
        <a:solidFill>
          <a:srgbClr val="A078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Endpoints</a:t>
          </a:r>
        </a:p>
      </dsp:txBody>
      <dsp:txXfrm rot="10800000">
        <a:off x="2472313" y="1745395"/>
        <a:ext cx="1047843" cy="1047843"/>
      </dsp:txXfrm>
    </dsp:sp>
    <dsp:sp modelId="{44051824-C77C-0F42-BB79-BB7D624B3ABC}">
      <dsp:nvSpPr>
        <dsp:cNvPr id="0" name=""/>
        <dsp:cNvSpPr/>
      </dsp:nvSpPr>
      <dsp:spPr>
        <a:xfrm rot="16200000">
          <a:off x="921992" y="1745395"/>
          <a:ext cx="1481874" cy="1481874"/>
        </a:xfrm>
        <a:prstGeom prst="pieWedge">
          <a:avLst/>
        </a:prstGeom>
        <a:solidFill>
          <a:srgbClr val="1E82C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a:t>Network</a:t>
          </a:r>
        </a:p>
      </dsp:txBody>
      <dsp:txXfrm rot="5400000">
        <a:off x="1356023" y="1745395"/>
        <a:ext cx="1047843" cy="1047843"/>
      </dsp:txXfrm>
    </dsp:sp>
    <dsp:sp modelId="{0985E89E-0C15-4A4C-93A8-CC5DFE3EAE4B}">
      <dsp:nvSpPr>
        <dsp:cNvPr id="0" name=""/>
        <dsp:cNvSpPr/>
      </dsp:nvSpPr>
      <dsp:spPr>
        <a:xfrm>
          <a:off x="2182270" y="1403161"/>
          <a:ext cx="511640" cy="4449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2DC80-DDBA-594A-9679-0240B4E54441}">
      <dsp:nvSpPr>
        <dsp:cNvPr id="0" name=""/>
        <dsp:cNvSpPr/>
      </dsp:nvSpPr>
      <dsp:spPr>
        <a:xfrm rot="10800000">
          <a:off x="2182270" y="1574278"/>
          <a:ext cx="511640" cy="444904"/>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latin typeface="Arial"/>
            </a:endParaRPr>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D83776D0-CF43-7C44-9921-792D4C4BD6FC}" type="datetimeFigureOut">
              <a:rPr lang="en-US" smtClean="0">
                <a:latin typeface="Arial"/>
              </a:rPr>
              <a:pPr/>
              <a:t>6/17/20</a:t>
            </a:fld>
            <a:endParaRPr lang="en-US">
              <a:latin typeface="Arial"/>
            </a:endParaRPr>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latin typeface="Arial"/>
            </a:endParaRPr>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E764D502-D8E6-5547-A89E-CA3CB8C0EAC1}" type="slidenum">
              <a:rPr lang="en-US" smtClean="0">
                <a:latin typeface="Arial"/>
              </a:rPr>
              <a:pPr/>
              <a:t>‹#›</a:t>
            </a:fld>
            <a:endParaRPr lang="en-US">
              <a:latin typeface="Arial"/>
            </a:endParaRPr>
          </a:p>
        </p:txBody>
      </p:sp>
    </p:spTree>
    <p:extLst>
      <p:ext uri="{BB962C8B-B14F-4D97-AF65-F5344CB8AC3E}">
        <p14:creationId xmlns:p14="http://schemas.microsoft.com/office/powerpoint/2010/main" val="42816661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atin typeface="Arial"/>
              </a:defRPr>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atin typeface="Arial"/>
              </a:defRPr>
            </a:lvl1pPr>
          </a:lstStyle>
          <a:p>
            <a:fld id="{32CA67BB-9B98-2145-BB83-9A7DEDD0CB8F}" type="datetimeFigureOut">
              <a:rPr lang="en-US" smtClean="0"/>
              <a:pPr/>
              <a:t>6/17/20</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atin typeface="Arial"/>
              </a:defRPr>
            </a:lvl1pPr>
          </a:lstStyle>
          <a:p>
            <a:fld id="{4B8F7EC2-B51D-D24B-B693-E77D6EBEE877}" type="slidenum">
              <a:rPr lang="en-US" smtClean="0"/>
              <a:pPr/>
              <a:t>‹#›</a:t>
            </a:fld>
            <a:endParaRPr lang="en-US"/>
          </a:p>
        </p:txBody>
      </p:sp>
    </p:spTree>
    <p:extLst>
      <p:ext uri="{BB962C8B-B14F-4D97-AF65-F5344CB8AC3E}">
        <p14:creationId xmlns:p14="http://schemas.microsoft.com/office/powerpoint/2010/main" val="3990819334"/>
      </p:ext>
    </p:extLst>
  </p:cSld>
  <p:clrMap bg1="lt1" tx1="dk1" bg2="lt2" tx2="dk2" accent1="accent1" accent2="accent2" accent3="accent3" accent4="accent4" accent5="accent5" accent6="accent6" hlink="hlink" folHlink="folHlink"/>
  <p:hf hdr="0" ftr="0" dt="0"/>
  <p:notesStyle>
    <a:lvl1pPr marL="0" algn="l" defTabSz="408165" rtl="0" eaLnBrk="1" latinLnBrk="0" hangingPunct="1">
      <a:defRPr sz="1100" kern="1200">
        <a:solidFill>
          <a:schemeClr val="tx1"/>
        </a:solidFill>
        <a:latin typeface="Arial"/>
        <a:ea typeface="+mn-ea"/>
        <a:cs typeface="+mn-cs"/>
      </a:defRPr>
    </a:lvl1pPr>
    <a:lvl2pPr marL="408165" algn="l" defTabSz="408165" rtl="0" eaLnBrk="1" latinLnBrk="0" hangingPunct="1">
      <a:defRPr sz="1100" kern="1200">
        <a:solidFill>
          <a:schemeClr val="tx1"/>
        </a:solidFill>
        <a:latin typeface="Arial"/>
        <a:ea typeface="+mn-ea"/>
        <a:cs typeface="+mn-cs"/>
      </a:defRPr>
    </a:lvl2pPr>
    <a:lvl3pPr marL="816330" algn="l" defTabSz="408165" rtl="0" eaLnBrk="1" latinLnBrk="0" hangingPunct="1">
      <a:defRPr sz="1100" kern="1200">
        <a:solidFill>
          <a:schemeClr val="tx1"/>
        </a:solidFill>
        <a:latin typeface="Arial"/>
        <a:ea typeface="+mn-ea"/>
        <a:cs typeface="+mn-cs"/>
      </a:defRPr>
    </a:lvl3pPr>
    <a:lvl4pPr marL="1224495" algn="l" defTabSz="408165" rtl="0" eaLnBrk="1" latinLnBrk="0" hangingPunct="1">
      <a:defRPr sz="1100" kern="1200">
        <a:solidFill>
          <a:schemeClr val="tx1"/>
        </a:solidFill>
        <a:latin typeface="Arial"/>
        <a:ea typeface="+mn-ea"/>
        <a:cs typeface="+mn-cs"/>
      </a:defRPr>
    </a:lvl4pPr>
    <a:lvl5pPr marL="1632659" algn="l" defTabSz="408165" rtl="0" eaLnBrk="1" latinLnBrk="0" hangingPunct="1">
      <a:defRPr sz="1100" kern="1200">
        <a:solidFill>
          <a:schemeClr val="tx1"/>
        </a:solidFill>
        <a:latin typeface="Arial"/>
        <a:ea typeface="+mn-ea"/>
        <a:cs typeface="+mn-cs"/>
      </a:defRPr>
    </a:lvl5pPr>
    <a:lvl6pPr marL="2040824" algn="l" defTabSz="408165" rtl="0" eaLnBrk="1" latinLnBrk="0" hangingPunct="1">
      <a:defRPr sz="1100" kern="1200">
        <a:solidFill>
          <a:schemeClr val="tx1"/>
        </a:solidFill>
        <a:latin typeface="+mn-lt"/>
        <a:ea typeface="+mn-ea"/>
        <a:cs typeface="+mn-cs"/>
      </a:defRPr>
    </a:lvl6pPr>
    <a:lvl7pPr marL="2448989" algn="l" defTabSz="408165" rtl="0" eaLnBrk="1" latinLnBrk="0" hangingPunct="1">
      <a:defRPr sz="1100" kern="1200">
        <a:solidFill>
          <a:schemeClr val="tx1"/>
        </a:solidFill>
        <a:latin typeface="+mn-lt"/>
        <a:ea typeface="+mn-ea"/>
        <a:cs typeface="+mn-cs"/>
      </a:defRPr>
    </a:lvl7pPr>
    <a:lvl8pPr marL="2857154" algn="l" defTabSz="408165" rtl="0" eaLnBrk="1" latinLnBrk="0" hangingPunct="1">
      <a:defRPr sz="1100" kern="1200">
        <a:solidFill>
          <a:schemeClr val="tx1"/>
        </a:solidFill>
        <a:latin typeface="+mn-lt"/>
        <a:ea typeface="+mn-ea"/>
        <a:cs typeface="+mn-cs"/>
      </a:defRPr>
    </a:lvl8pPr>
    <a:lvl9pPr marL="3265319" algn="l" defTabSz="40816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1100" kern="1200" dirty="0">
                <a:solidFill>
                  <a:schemeClr val="tx1"/>
                </a:solidFill>
                <a:effectLst/>
                <a:latin typeface="Arial"/>
                <a:ea typeface="ＭＳ Ｐゴシック" pitchFamily="-100" charset="-128"/>
                <a:cs typeface="ＭＳ Ｐゴシック" pitchFamily="-100" charset="-128"/>
              </a:rPr>
            </a:br>
            <a:endParaRPr lang="en-US" sz="1100" kern="1200" dirty="0">
              <a:solidFill>
                <a:schemeClr val="tx1"/>
              </a:solidFill>
              <a:effectLst/>
              <a:latin typeface="Arial"/>
              <a:ea typeface="ＭＳ Ｐゴシック" pitchFamily="-100" charset="-128"/>
              <a:cs typeface="ＭＳ Ｐゴシック" pitchFamily="-100" charset="-128"/>
            </a:endParaRPr>
          </a:p>
          <a:p>
            <a:r>
              <a:rPr lang="en-US" sz="1100" b="1" kern="1200" dirty="0">
                <a:solidFill>
                  <a:schemeClr val="tx1"/>
                </a:solidFill>
                <a:effectLst/>
                <a:latin typeface="Arial"/>
                <a:ea typeface="ＭＳ Ｐゴシック" pitchFamily="-100" charset="-128"/>
                <a:cs typeface="ＭＳ Ｐゴシック" pitchFamily="-100" charset="-128"/>
              </a:rPr>
              <a:t>1. Cyber Visibility: Knowing what network/end-points customers have on the network and what they doing is critical for security. </a:t>
            </a:r>
            <a:r>
              <a:rPr lang="en-US" sz="1100" kern="1200" dirty="0">
                <a:solidFill>
                  <a:schemeClr val="tx1"/>
                </a:solidFill>
                <a:effectLst/>
                <a:latin typeface="Arial"/>
                <a:ea typeface="ＭＳ Ｐゴシック" pitchFamily="-100" charset="-128"/>
                <a:cs typeface="ＭＳ Ｐゴシック" pitchFamily="-100" charset="-128"/>
              </a:rPr>
              <a:t>Keeping an asset inventory up to date isn’t as easy as it sounds in today’s dynamic environment. User audits generally uncover devices that are critical but undocumented.  (From Cisco Cyber Security Report). First step for any security initiative is to </a:t>
            </a:r>
            <a:r>
              <a:rPr lang="en-US" sz="1050" kern="1200" dirty="0">
                <a:solidFill>
                  <a:schemeClr val="tx1"/>
                </a:solidFill>
                <a:effectLst/>
                <a:latin typeface="Arial"/>
                <a:ea typeface="+mn-ea"/>
                <a:cs typeface="+mn-cs"/>
              </a:rPr>
              <a:t>identify the key business activity and the risks to it; the systems that support that activity; </a:t>
            </a:r>
          </a:p>
          <a:p>
            <a:endParaRPr lang="en-US" sz="1050" kern="1200" dirty="0">
              <a:solidFill>
                <a:schemeClr val="tx1"/>
              </a:solidFill>
              <a:effectLst/>
              <a:latin typeface="Arial"/>
              <a:ea typeface="+mn-ea"/>
              <a:cs typeface="+mn-cs"/>
            </a:endParaRPr>
          </a:p>
          <a:p>
            <a:r>
              <a:rPr lang="en-US" sz="1050" kern="1200" dirty="0">
                <a:solidFill>
                  <a:schemeClr val="tx1"/>
                </a:solidFill>
                <a:effectLst/>
                <a:latin typeface="Arial"/>
                <a:ea typeface="+mn-ea"/>
                <a:cs typeface="+mn-cs"/>
              </a:rPr>
              <a:t>2. Once the assets are identified, the next step is to identify </a:t>
            </a:r>
            <a:r>
              <a:rPr lang="en-US" sz="1100" kern="1200" dirty="0">
                <a:solidFill>
                  <a:schemeClr val="tx1"/>
                </a:solidFill>
                <a:effectLst/>
                <a:latin typeface="Arial"/>
                <a:ea typeface="+mn-ea"/>
                <a:cs typeface="+mn-cs"/>
              </a:rPr>
              <a:t>the potential types of attacks and possible consequences; and the adversaries most likely to carry attacks out. </a:t>
            </a:r>
          </a:p>
          <a:p>
            <a:endParaRPr lang="en-US" sz="1100" kern="1200" dirty="0">
              <a:solidFill>
                <a:schemeClr val="tx1"/>
              </a:solidFill>
              <a:effectLst/>
              <a:latin typeface="Arial"/>
              <a:ea typeface="+mn-ea"/>
              <a:cs typeface="+mn-cs"/>
            </a:endParaRPr>
          </a:p>
          <a:p>
            <a:endParaRPr lang="en-US" sz="1100" kern="1200" dirty="0">
              <a:solidFill>
                <a:schemeClr val="tx1"/>
              </a:solidFill>
              <a:effectLst/>
              <a:latin typeface="Arial"/>
              <a:ea typeface="+mn-ea"/>
              <a:cs typeface="+mn-cs"/>
            </a:endParaRPr>
          </a:p>
          <a:p>
            <a:r>
              <a:rPr lang="en-US" sz="1100" kern="1200" dirty="0">
                <a:solidFill>
                  <a:schemeClr val="tx1"/>
                </a:solidFill>
                <a:effectLst/>
                <a:latin typeface="Arial"/>
                <a:ea typeface="+mn-ea"/>
                <a:cs typeface="+mn-cs"/>
              </a:rPr>
              <a:t>3. Outlining details about the activities, assets, and possible types of attacks will help companies recognize and prioritize their risks and prepare remedial actions. </a:t>
            </a:r>
            <a:endParaRPr lang="en-US" sz="1100" kern="1200" dirty="0">
              <a:solidFill>
                <a:schemeClr val="tx1"/>
              </a:solidFill>
              <a:effectLst/>
              <a:latin typeface="Arial"/>
              <a:ea typeface="ＭＳ Ｐゴシック" pitchFamily="-100" charset="-128"/>
              <a:cs typeface="ＭＳ Ｐゴシック" pitchFamily="-100" charset="-128"/>
            </a:endParaRPr>
          </a:p>
          <a:p>
            <a:pPr marL="228600" indent="-228600">
              <a:buAutoNum type="arabicPeriod"/>
            </a:pPr>
            <a:endParaRPr lang="en-US" sz="1100" kern="1200" dirty="0">
              <a:solidFill>
                <a:schemeClr val="tx1"/>
              </a:solidFill>
              <a:effectLst/>
              <a:latin typeface="Arial"/>
              <a:ea typeface="ＭＳ Ｐゴシック" pitchFamily="-100" charset="-128"/>
              <a:cs typeface="ＭＳ Ｐゴシック" pitchFamily="-100" charset="-128"/>
            </a:endParaRPr>
          </a:p>
          <a:p>
            <a:pPr marL="228600" indent="-228600">
              <a:buAutoNum type="arabicPeriod"/>
            </a:pPr>
            <a:endParaRPr lang="en-US" sz="1100" kern="1200" dirty="0">
              <a:solidFill>
                <a:schemeClr val="tx1"/>
              </a:solidFill>
              <a:effectLst/>
              <a:latin typeface="Arial"/>
              <a:ea typeface="ＭＳ Ｐゴシック" pitchFamily="-100" charset="-128"/>
              <a:cs typeface="ＭＳ Ｐゴシック" pitchFamily="-100" charset="-128"/>
            </a:endParaRPr>
          </a:p>
          <a:p>
            <a:pPr marL="228600" indent="-228600">
              <a:buAutoNum type="arabicPeriod"/>
            </a:pPr>
            <a:endParaRPr lang="en-US" sz="1100" kern="1200" dirty="0">
              <a:solidFill>
                <a:schemeClr val="tx1"/>
              </a:solidFill>
              <a:effectLst/>
              <a:latin typeface="Arial"/>
              <a:ea typeface="ＭＳ Ｐゴシック" pitchFamily="-100" charset="-128"/>
              <a:cs typeface="ＭＳ Ｐゴシック" pitchFamily="-100" charset="-128"/>
            </a:endParaRPr>
          </a:p>
          <a:p>
            <a:endParaRPr lang="en-US" sz="1100" kern="1200" dirty="0">
              <a:solidFill>
                <a:schemeClr val="tx1"/>
              </a:solidFill>
              <a:effectLst/>
              <a:latin typeface="Arial"/>
              <a:ea typeface="ＭＳ Ｐゴシック" pitchFamily="-100" charset="-128"/>
              <a:cs typeface="ＭＳ Ｐゴシック" pitchFamily="-100" charset="-128"/>
            </a:endParaRPr>
          </a:p>
          <a:p>
            <a:endParaRPr lang="en-US" sz="1100" kern="1200" dirty="0">
              <a:solidFill>
                <a:schemeClr val="tx1"/>
              </a:solidFill>
              <a:effectLst/>
              <a:latin typeface="Arial"/>
              <a:ea typeface="ＭＳ Ｐゴシック" pitchFamily="-100" charset="-128"/>
              <a:cs typeface="ＭＳ Ｐゴシック" pitchFamily="-100" charset="-128"/>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08165" rtl="0" eaLnBrk="1" fontAlgn="auto" latinLnBrk="0" hangingPunct="1">
              <a:lnSpc>
                <a:spcPct val="100000"/>
              </a:lnSpc>
              <a:spcBef>
                <a:spcPts val="0"/>
              </a:spcBef>
              <a:spcAft>
                <a:spcPts val="0"/>
              </a:spcAft>
              <a:buClrTx/>
              <a:buSzTx/>
              <a:buFontTx/>
              <a:buNone/>
              <a:tabLst/>
              <a:defRPr/>
            </a:pPr>
            <a:fld id="{4B8F7EC2-B51D-D24B-B693-E77D6EBEE877}"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0816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9511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Risk management needs to be a continuous process to avoid hitting </a:t>
            </a:r>
            <a:r>
              <a:rPr lang="en-US" sz="2000" b="1" u="sng" dirty="0"/>
              <a:t>“Risk Debt”. </a:t>
            </a:r>
            <a:r>
              <a:rPr lang="en-US" sz="2000" b="1" dirty="0"/>
              <a:t> </a:t>
            </a:r>
          </a:p>
          <a:p>
            <a:endParaRPr lang="en-US" sz="2000" b="1" dirty="0"/>
          </a:p>
          <a:p>
            <a:r>
              <a:rPr lang="en-US" sz="2000" b="1" dirty="0"/>
              <a:t>Your Security teams must </a:t>
            </a:r>
          </a:p>
          <a:p>
            <a:pPr lvl="1"/>
            <a:r>
              <a:rPr lang="en-US" sz="1867" dirty="0">
                <a:solidFill>
                  <a:srgbClr val="0070C0"/>
                </a:solidFill>
              </a:rPr>
              <a:t>Respond to new security risks</a:t>
            </a:r>
          </a:p>
          <a:p>
            <a:pPr lvl="1"/>
            <a:r>
              <a:rPr lang="en-US" sz="1867" dirty="0">
                <a:solidFill>
                  <a:srgbClr val="0070C0"/>
                </a:solidFill>
              </a:rPr>
              <a:t>Stay ahead of constantly evolving cyber threats</a:t>
            </a:r>
          </a:p>
          <a:p>
            <a:pPr lvl="1"/>
            <a:r>
              <a:rPr lang="en-US" sz="1867" dirty="0">
                <a:solidFill>
                  <a:srgbClr val="0070C0"/>
                </a:solidFill>
              </a:rPr>
              <a:t>Be proactive when the business is constantly launching new digital initiatives</a:t>
            </a:r>
            <a:endParaRPr lang="en-US" sz="1867" b="1" dirty="0">
              <a:solidFill>
                <a:srgbClr val="0070C0"/>
              </a:solidFill>
            </a:endParaRPr>
          </a:p>
          <a:p>
            <a:endParaRPr lang="en-US" sz="2000" dirty="0"/>
          </a:p>
          <a:p>
            <a:pPr marL="0" lvl="1" indent="0">
              <a:buNone/>
            </a:pPr>
            <a:endParaRPr lang="en-US" sz="2000" dirty="0"/>
          </a:p>
          <a:p>
            <a:pPr marL="228594" lvl="1" indent="-228594"/>
            <a:r>
              <a:rPr lang="en-US" sz="2000" b="1" dirty="0"/>
              <a:t>RedSeal Subscription Services offer</a:t>
            </a:r>
          </a:p>
          <a:p>
            <a:pPr lvl="1"/>
            <a:r>
              <a:rPr lang="en-US" sz="1867" dirty="0">
                <a:solidFill>
                  <a:srgbClr val="0070C0"/>
                </a:solidFill>
              </a:rPr>
              <a:t>Experienced PSE Network and Security engineers to provide ongoing assessments and prioritize recommendations to reduce the </a:t>
            </a:r>
            <a:r>
              <a:rPr lang="en-US" sz="1867" b="1" dirty="0">
                <a:solidFill>
                  <a:srgbClr val="0070C0"/>
                </a:solidFill>
              </a:rPr>
              <a:t>“Risk Debt”</a:t>
            </a:r>
          </a:p>
          <a:p>
            <a:pPr lvl="1"/>
            <a:r>
              <a:rPr lang="en-US" sz="1867" dirty="0">
                <a:solidFill>
                  <a:srgbClr val="0070C0"/>
                </a:solidFill>
              </a:rPr>
              <a:t>Prioritize issues that are most critical to business</a:t>
            </a:r>
          </a:p>
          <a:p>
            <a:pPr lvl="1"/>
            <a:r>
              <a:rPr lang="en-US" sz="1867" dirty="0">
                <a:solidFill>
                  <a:srgbClr val="0070C0"/>
                </a:solidFill>
              </a:rPr>
              <a:t>Work with your teams to mitigate risks</a:t>
            </a:r>
          </a:p>
          <a:p>
            <a:endParaRPr lang="en-US" sz="2000" dirty="0"/>
          </a:p>
          <a:p>
            <a:pPr lvl="1"/>
            <a:r>
              <a:rPr lang="en-US" sz="2000" b="1" dirty="0">
                <a:solidFill>
                  <a:srgbClr val="FFC000"/>
                </a:solidFill>
              </a:rPr>
              <a:t>Operate Package Customer Benefits</a:t>
            </a:r>
          </a:p>
          <a:p>
            <a:pPr lvl="1"/>
            <a:endParaRPr lang="en-US" sz="2000" b="1" dirty="0">
              <a:solidFill>
                <a:srgbClr val="FFC000"/>
              </a:solidFill>
            </a:endParaRPr>
          </a:p>
          <a:p>
            <a:pPr lvl="2"/>
            <a:r>
              <a:rPr lang="en-US" sz="1800" dirty="0">
                <a:solidFill>
                  <a:srgbClr val="00B0F0"/>
                </a:solidFill>
              </a:rPr>
              <a:t>Continue to provide visibility into what assets customer has and how they are connected </a:t>
            </a:r>
          </a:p>
          <a:p>
            <a:pPr lvl="2"/>
            <a:r>
              <a:rPr lang="en-US" sz="1800" dirty="0">
                <a:solidFill>
                  <a:srgbClr val="00B0F0"/>
                </a:solidFill>
              </a:rPr>
              <a:t>Identify set of baseline access controls and network best practices</a:t>
            </a:r>
          </a:p>
          <a:p>
            <a:pPr lvl="2"/>
            <a:r>
              <a:rPr lang="en-US" sz="1800" dirty="0">
                <a:solidFill>
                  <a:srgbClr val="00B0F0"/>
                </a:solidFill>
              </a:rPr>
              <a:t>Develop and execute on a roadmap for the security team </a:t>
            </a:r>
          </a:p>
          <a:p>
            <a:pPr lvl="2"/>
            <a:r>
              <a:rPr lang="en-US" sz="1800" dirty="0">
                <a:solidFill>
                  <a:srgbClr val="00B0F0"/>
                </a:solidFill>
              </a:rPr>
              <a:t>Prioritize the implementation of controls  </a:t>
            </a:r>
          </a:p>
          <a:p>
            <a:pPr lvl="2"/>
            <a:r>
              <a:rPr lang="en-US" sz="1800" dirty="0">
                <a:solidFill>
                  <a:srgbClr val="00B0F0"/>
                </a:solidFill>
              </a:rPr>
              <a:t>Maintain good state of basic security operational hygiene </a:t>
            </a:r>
          </a:p>
          <a:p>
            <a:endParaRPr lang="en-US" sz="2000" dirty="0"/>
          </a:p>
          <a:p>
            <a:r>
              <a:rPr lang="en-US" sz="2000" dirty="0"/>
              <a:t>Accelerate Package Benefits:</a:t>
            </a:r>
          </a:p>
          <a:p>
            <a:endParaRPr lang="en-US" sz="2000" dirty="0"/>
          </a:p>
          <a:p>
            <a:pPr lvl="1"/>
            <a:r>
              <a:rPr lang="en-US" sz="1800" dirty="0">
                <a:solidFill>
                  <a:srgbClr val="00B0F0"/>
                </a:solidFill>
              </a:rPr>
              <a:t>Focused remediation - move away from “patch everything” to “patch what matters the most” based on asset criticality and risk radius</a:t>
            </a:r>
          </a:p>
          <a:p>
            <a:pPr lvl="1"/>
            <a:r>
              <a:rPr lang="en-US" sz="1800" dirty="0">
                <a:solidFill>
                  <a:srgbClr val="00B0F0"/>
                </a:solidFill>
              </a:rPr>
              <a:t>Keep critical assets up to date to protect against compromise from cyberattacks</a:t>
            </a:r>
          </a:p>
          <a:p>
            <a:pPr lvl="1"/>
            <a:r>
              <a:rPr lang="en-US" sz="1800" dirty="0">
                <a:solidFill>
                  <a:srgbClr val="00B0F0"/>
                </a:solidFill>
              </a:rPr>
              <a:t>Ensure that regulatory requirements are met</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Transform Package Benefits:</a:t>
            </a:r>
          </a:p>
          <a:p>
            <a:endParaRPr lang="en-US" sz="2000" dirty="0"/>
          </a:p>
          <a:p>
            <a:pPr lvl="1"/>
            <a:r>
              <a:rPr lang="en-US" sz="1800" dirty="0">
                <a:solidFill>
                  <a:srgbClr val="00B0F0"/>
                </a:solidFill>
              </a:rPr>
              <a:t>Become Cyber-Resilient </a:t>
            </a:r>
          </a:p>
          <a:p>
            <a:pPr lvl="1"/>
            <a:r>
              <a:rPr lang="en-US" sz="1800" dirty="0">
                <a:solidFill>
                  <a:srgbClr val="00B0F0"/>
                </a:solidFill>
              </a:rPr>
              <a:t>Use quantitative risk data for decision making </a:t>
            </a:r>
          </a:p>
          <a:p>
            <a:pPr lvl="1"/>
            <a:r>
              <a:rPr lang="en-US" sz="1800" dirty="0">
                <a:solidFill>
                  <a:srgbClr val="00B0F0"/>
                </a:solidFill>
              </a:rPr>
              <a:t>Integrate security with people and business process through strong stakeholder alignment</a:t>
            </a:r>
          </a:p>
          <a:p>
            <a:endParaRPr lang="en-US" dirty="0"/>
          </a:p>
        </p:txBody>
      </p:sp>
      <p:sp>
        <p:nvSpPr>
          <p:cNvPr id="4" name="Slide Number Placeholder 3"/>
          <p:cNvSpPr>
            <a:spLocks noGrp="1"/>
          </p:cNvSpPr>
          <p:nvPr>
            <p:ph type="sldNum" sz="quarter" idx="5"/>
          </p:nvPr>
        </p:nvSpPr>
        <p:spPr/>
        <p:txBody>
          <a:bodyPr/>
          <a:lstStyle/>
          <a:p>
            <a:fld id="{87FAE29A-4C0A-4540-B98C-BA64062AAFA7}" type="slidenum">
              <a:rPr lang="en-US" smtClean="0"/>
              <a:t>21</a:t>
            </a:fld>
            <a:endParaRPr lang="en-US"/>
          </a:p>
        </p:txBody>
      </p:sp>
    </p:spTree>
    <p:extLst>
      <p:ext uri="{BB962C8B-B14F-4D97-AF65-F5344CB8AC3E}">
        <p14:creationId xmlns:p14="http://schemas.microsoft.com/office/powerpoint/2010/main" val="2593301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redsealPPTtemplate10x56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9" name="Title 8"/>
          <p:cNvSpPr>
            <a:spLocks noGrp="1"/>
          </p:cNvSpPr>
          <p:nvPr>
            <p:ph type="title"/>
          </p:nvPr>
        </p:nvSpPr>
        <p:spPr>
          <a:xfrm>
            <a:off x="457200" y="1708142"/>
            <a:ext cx="8229602" cy="1161733"/>
          </a:xfrm>
          <a:prstGeom prst="rect">
            <a:avLst/>
          </a:prstGeom>
        </p:spPr>
        <p:txBody>
          <a:bodyPr anchor="ctr" anchorCtr="0"/>
          <a:lstStyle/>
          <a:p>
            <a:r>
              <a:rPr lang="en-US"/>
              <a:t>Click to edit Master title style</a:t>
            </a:r>
          </a:p>
        </p:txBody>
      </p:sp>
    </p:spTree>
    <p:extLst>
      <p:ext uri="{BB962C8B-B14F-4D97-AF65-F5344CB8AC3E}">
        <p14:creationId xmlns:p14="http://schemas.microsoft.com/office/powerpoint/2010/main" val="389221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8" name="Picture 7" descr="redsealPPTtemplate10x56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5" name="Subtitle 2"/>
          <p:cNvSpPr>
            <a:spLocks noGrp="1"/>
          </p:cNvSpPr>
          <p:nvPr>
            <p:ph type="subTitle" idx="1" hasCustomPrompt="1"/>
          </p:nvPr>
        </p:nvSpPr>
        <p:spPr>
          <a:xfrm>
            <a:off x="457200" y="1714501"/>
            <a:ext cx="3930363" cy="1045059"/>
          </a:xfrm>
          <a:prstGeom prst="rect">
            <a:avLst/>
          </a:prstGeom>
          <a:ln>
            <a:noFill/>
          </a:ln>
        </p:spPr>
        <p:txBody>
          <a:bodyPr lIns="0" tIns="0" rIns="0" bIns="0" anchor="b">
            <a:normAutofit/>
          </a:bodyPr>
          <a:lstStyle>
            <a:lvl1pPr marL="0" indent="0" algn="l">
              <a:buNone/>
              <a:defRPr sz="2900" b="0" i="0">
                <a:solidFill>
                  <a:schemeClr val="tx2"/>
                </a:solidFill>
                <a:latin typeface="Arial"/>
                <a:cs typeface="Arial"/>
              </a:defRPr>
            </a:lvl1pPr>
            <a:lvl2pPr marL="408165" indent="0" algn="ctr">
              <a:buNone/>
              <a:defRPr>
                <a:solidFill>
                  <a:schemeClr val="tx1">
                    <a:tint val="75000"/>
                  </a:schemeClr>
                </a:solidFill>
              </a:defRPr>
            </a:lvl2pPr>
            <a:lvl3pPr marL="816330" indent="0" algn="ctr">
              <a:buNone/>
              <a:defRPr>
                <a:solidFill>
                  <a:schemeClr val="tx1">
                    <a:tint val="75000"/>
                  </a:schemeClr>
                </a:solidFill>
              </a:defRPr>
            </a:lvl3pPr>
            <a:lvl4pPr marL="1224495" indent="0" algn="ctr">
              <a:buNone/>
              <a:defRPr>
                <a:solidFill>
                  <a:schemeClr val="tx1">
                    <a:tint val="75000"/>
                  </a:schemeClr>
                </a:solidFill>
              </a:defRPr>
            </a:lvl4pPr>
            <a:lvl5pPr marL="1632659" indent="0" algn="ctr">
              <a:buNone/>
              <a:defRPr>
                <a:solidFill>
                  <a:schemeClr val="tx1">
                    <a:tint val="75000"/>
                  </a:schemeClr>
                </a:solidFill>
              </a:defRPr>
            </a:lvl5pPr>
            <a:lvl6pPr marL="2040824" indent="0" algn="ctr">
              <a:buNone/>
              <a:defRPr>
                <a:solidFill>
                  <a:schemeClr val="tx1">
                    <a:tint val="75000"/>
                  </a:schemeClr>
                </a:solidFill>
              </a:defRPr>
            </a:lvl6pPr>
            <a:lvl7pPr marL="2448989" indent="0" algn="ctr">
              <a:buNone/>
              <a:defRPr>
                <a:solidFill>
                  <a:schemeClr val="tx1">
                    <a:tint val="75000"/>
                  </a:schemeClr>
                </a:solidFill>
              </a:defRPr>
            </a:lvl7pPr>
            <a:lvl8pPr marL="2857154" indent="0" algn="ctr">
              <a:buNone/>
              <a:defRPr>
                <a:solidFill>
                  <a:schemeClr val="tx1">
                    <a:tint val="75000"/>
                  </a:schemeClr>
                </a:solidFill>
              </a:defRPr>
            </a:lvl8pPr>
            <a:lvl9pPr marL="3265319" indent="0" algn="ctr">
              <a:buNone/>
              <a:defRPr>
                <a:solidFill>
                  <a:schemeClr val="tx1">
                    <a:tint val="75000"/>
                  </a:schemeClr>
                </a:solidFill>
              </a:defRPr>
            </a:lvl9pPr>
          </a:lstStyle>
          <a:p>
            <a:r>
              <a:rPr lang="en-US"/>
              <a:t>Thank you.</a:t>
            </a:r>
          </a:p>
        </p:txBody>
      </p:sp>
    </p:spTree>
    <p:extLst>
      <p:ext uri="{BB962C8B-B14F-4D97-AF65-F5344CB8AC3E}">
        <p14:creationId xmlns:p14="http://schemas.microsoft.com/office/powerpoint/2010/main" val="2685299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redsealPPTtemplate10x563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9" name="Subtitle 2"/>
          <p:cNvSpPr>
            <a:spLocks noGrp="1"/>
          </p:cNvSpPr>
          <p:nvPr>
            <p:ph type="subTitle" idx="1" hasCustomPrompt="1"/>
          </p:nvPr>
        </p:nvSpPr>
        <p:spPr>
          <a:xfrm>
            <a:off x="457200" y="1714501"/>
            <a:ext cx="3930363" cy="1045059"/>
          </a:xfrm>
          <a:prstGeom prst="rect">
            <a:avLst/>
          </a:prstGeom>
          <a:ln>
            <a:noFill/>
          </a:ln>
        </p:spPr>
        <p:txBody>
          <a:bodyPr lIns="0" tIns="0" rIns="0" bIns="0" anchor="b">
            <a:normAutofit/>
          </a:bodyPr>
          <a:lstStyle>
            <a:lvl1pPr marL="0" indent="0" algn="l">
              <a:buNone/>
              <a:defRPr sz="2900" b="0" i="0">
                <a:solidFill>
                  <a:schemeClr val="bg1"/>
                </a:solidFill>
                <a:latin typeface="Arial"/>
                <a:cs typeface="Arial"/>
              </a:defRPr>
            </a:lvl1pPr>
            <a:lvl2pPr marL="408165" indent="0" algn="ctr">
              <a:buNone/>
              <a:defRPr>
                <a:solidFill>
                  <a:schemeClr val="tx1">
                    <a:tint val="75000"/>
                  </a:schemeClr>
                </a:solidFill>
              </a:defRPr>
            </a:lvl2pPr>
            <a:lvl3pPr marL="816330" indent="0" algn="ctr">
              <a:buNone/>
              <a:defRPr>
                <a:solidFill>
                  <a:schemeClr val="tx1">
                    <a:tint val="75000"/>
                  </a:schemeClr>
                </a:solidFill>
              </a:defRPr>
            </a:lvl3pPr>
            <a:lvl4pPr marL="1224495" indent="0" algn="ctr">
              <a:buNone/>
              <a:defRPr>
                <a:solidFill>
                  <a:schemeClr val="tx1">
                    <a:tint val="75000"/>
                  </a:schemeClr>
                </a:solidFill>
              </a:defRPr>
            </a:lvl4pPr>
            <a:lvl5pPr marL="1632659" indent="0" algn="ctr">
              <a:buNone/>
              <a:defRPr>
                <a:solidFill>
                  <a:schemeClr val="tx1">
                    <a:tint val="75000"/>
                  </a:schemeClr>
                </a:solidFill>
              </a:defRPr>
            </a:lvl5pPr>
            <a:lvl6pPr marL="2040824" indent="0" algn="ctr">
              <a:buNone/>
              <a:defRPr>
                <a:solidFill>
                  <a:schemeClr val="tx1">
                    <a:tint val="75000"/>
                  </a:schemeClr>
                </a:solidFill>
              </a:defRPr>
            </a:lvl6pPr>
            <a:lvl7pPr marL="2448989" indent="0" algn="ctr">
              <a:buNone/>
              <a:defRPr>
                <a:solidFill>
                  <a:schemeClr val="tx1">
                    <a:tint val="75000"/>
                  </a:schemeClr>
                </a:solidFill>
              </a:defRPr>
            </a:lvl7pPr>
            <a:lvl8pPr marL="2857154" indent="0" algn="ctr">
              <a:buNone/>
              <a:defRPr>
                <a:solidFill>
                  <a:schemeClr val="tx1">
                    <a:tint val="75000"/>
                  </a:schemeClr>
                </a:solidFill>
              </a:defRPr>
            </a:lvl8pPr>
            <a:lvl9pPr marL="3265319" indent="0" algn="ctr">
              <a:buNone/>
              <a:defRPr>
                <a:solidFill>
                  <a:schemeClr val="tx1">
                    <a:tint val="75000"/>
                  </a:schemeClr>
                </a:solidFill>
              </a:defRPr>
            </a:lvl9pPr>
          </a:lstStyle>
          <a:p>
            <a:r>
              <a:rPr lang="en-US"/>
              <a:t>Click to edit Master title style</a:t>
            </a:r>
          </a:p>
        </p:txBody>
      </p:sp>
      <p:sp>
        <p:nvSpPr>
          <p:cNvPr id="21" name="Title 20"/>
          <p:cNvSpPr>
            <a:spLocks noGrp="1"/>
          </p:cNvSpPr>
          <p:nvPr>
            <p:ph type="title" hasCustomPrompt="1"/>
          </p:nvPr>
        </p:nvSpPr>
        <p:spPr>
          <a:xfrm>
            <a:off x="457201" y="2912538"/>
            <a:ext cx="3957794" cy="516462"/>
          </a:xfrm>
          <a:prstGeom prst="rect">
            <a:avLst/>
          </a:prstGeom>
        </p:spPr>
        <p:txBody>
          <a:bodyPr>
            <a:normAutofit/>
          </a:bodyPr>
          <a:lstStyle>
            <a:lvl1pPr>
              <a:defRPr sz="1600" b="0" i="0">
                <a:solidFill>
                  <a:schemeClr val="bg1"/>
                </a:solidFill>
                <a:latin typeface="Arial"/>
                <a:cs typeface="Arial"/>
              </a:defRPr>
            </a:lvl1pPr>
          </a:lstStyle>
          <a:p>
            <a:r>
              <a:rPr lang="en-US"/>
              <a:t>Click to edit Master subtitle style</a:t>
            </a:r>
          </a:p>
        </p:txBody>
      </p:sp>
    </p:spTree>
    <p:extLst>
      <p:ext uri="{BB962C8B-B14F-4D97-AF65-F5344CB8AC3E}">
        <p14:creationId xmlns:p14="http://schemas.microsoft.com/office/powerpoint/2010/main" val="70936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3" descr="redsealPPTtemplate10x563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5" name="Subtitle 2"/>
          <p:cNvSpPr>
            <a:spLocks noGrp="1"/>
          </p:cNvSpPr>
          <p:nvPr>
            <p:ph type="subTitle" idx="1" hasCustomPrompt="1"/>
          </p:nvPr>
        </p:nvSpPr>
        <p:spPr>
          <a:xfrm>
            <a:off x="457200" y="1714500"/>
            <a:ext cx="3911459" cy="1045059"/>
          </a:xfrm>
          <a:prstGeom prst="rect">
            <a:avLst/>
          </a:prstGeom>
          <a:ln>
            <a:noFill/>
          </a:ln>
        </p:spPr>
        <p:txBody>
          <a:bodyPr lIns="0" tIns="0" rIns="0" bIns="0" anchor="b">
            <a:normAutofit/>
          </a:bodyPr>
          <a:lstStyle>
            <a:lvl1pPr marL="0" indent="0" algn="l">
              <a:buNone/>
              <a:defRPr sz="2900" b="0" i="0">
                <a:solidFill>
                  <a:schemeClr val="bg1"/>
                </a:solidFill>
                <a:latin typeface="Arial"/>
                <a:cs typeface="Arial"/>
              </a:defRPr>
            </a:lvl1pPr>
            <a:lvl2pPr marL="408165" indent="0" algn="ctr">
              <a:buNone/>
              <a:defRPr>
                <a:solidFill>
                  <a:schemeClr val="tx1">
                    <a:tint val="75000"/>
                  </a:schemeClr>
                </a:solidFill>
              </a:defRPr>
            </a:lvl2pPr>
            <a:lvl3pPr marL="816330" indent="0" algn="ctr">
              <a:buNone/>
              <a:defRPr>
                <a:solidFill>
                  <a:schemeClr val="tx1">
                    <a:tint val="75000"/>
                  </a:schemeClr>
                </a:solidFill>
              </a:defRPr>
            </a:lvl3pPr>
            <a:lvl4pPr marL="1224495" indent="0" algn="ctr">
              <a:buNone/>
              <a:defRPr>
                <a:solidFill>
                  <a:schemeClr val="tx1">
                    <a:tint val="75000"/>
                  </a:schemeClr>
                </a:solidFill>
              </a:defRPr>
            </a:lvl4pPr>
            <a:lvl5pPr marL="1632659" indent="0" algn="ctr">
              <a:buNone/>
              <a:defRPr>
                <a:solidFill>
                  <a:schemeClr val="tx1">
                    <a:tint val="75000"/>
                  </a:schemeClr>
                </a:solidFill>
              </a:defRPr>
            </a:lvl5pPr>
            <a:lvl6pPr marL="2040824" indent="0" algn="ctr">
              <a:buNone/>
              <a:defRPr>
                <a:solidFill>
                  <a:schemeClr val="tx1">
                    <a:tint val="75000"/>
                  </a:schemeClr>
                </a:solidFill>
              </a:defRPr>
            </a:lvl6pPr>
            <a:lvl7pPr marL="2448989" indent="0" algn="ctr">
              <a:buNone/>
              <a:defRPr>
                <a:solidFill>
                  <a:schemeClr val="tx1">
                    <a:tint val="75000"/>
                  </a:schemeClr>
                </a:solidFill>
              </a:defRPr>
            </a:lvl7pPr>
            <a:lvl8pPr marL="2857154" indent="0" algn="ctr">
              <a:buNone/>
              <a:defRPr>
                <a:solidFill>
                  <a:schemeClr val="tx1">
                    <a:tint val="75000"/>
                  </a:schemeClr>
                </a:solidFill>
              </a:defRPr>
            </a:lvl8pPr>
            <a:lvl9pPr marL="3265319" indent="0" algn="ctr">
              <a:buNone/>
              <a:defRPr>
                <a:solidFill>
                  <a:schemeClr val="tx1">
                    <a:tint val="75000"/>
                  </a:schemeClr>
                </a:solidFill>
              </a:defRPr>
            </a:lvl9pPr>
          </a:lstStyle>
          <a:p>
            <a:r>
              <a:rPr lang="en-US"/>
              <a:t>Click to edit Master title style</a:t>
            </a:r>
          </a:p>
        </p:txBody>
      </p:sp>
      <p:sp>
        <p:nvSpPr>
          <p:cNvPr id="17" name="Title 20"/>
          <p:cNvSpPr>
            <a:spLocks noGrp="1"/>
          </p:cNvSpPr>
          <p:nvPr>
            <p:ph type="title" hasCustomPrompt="1"/>
          </p:nvPr>
        </p:nvSpPr>
        <p:spPr>
          <a:xfrm>
            <a:off x="457201" y="2912538"/>
            <a:ext cx="3938758" cy="516462"/>
          </a:xfrm>
          <a:prstGeom prst="rect">
            <a:avLst/>
          </a:prstGeom>
        </p:spPr>
        <p:txBody>
          <a:bodyPr>
            <a:normAutofit/>
          </a:bodyPr>
          <a:lstStyle>
            <a:lvl1pPr>
              <a:defRPr sz="1600" b="0" i="0">
                <a:solidFill>
                  <a:schemeClr val="bg1"/>
                </a:solidFill>
                <a:latin typeface="Arial"/>
                <a:cs typeface="Arial"/>
              </a:defRPr>
            </a:lvl1pPr>
          </a:lstStyle>
          <a:p>
            <a:r>
              <a:rPr lang="en-US"/>
              <a:t>Click to edit Master subtitle style</a:t>
            </a:r>
          </a:p>
        </p:txBody>
      </p:sp>
    </p:spTree>
    <p:extLst>
      <p:ext uri="{BB962C8B-B14F-4D97-AF65-F5344CB8AC3E}">
        <p14:creationId xmlns:p14="http://schemas.microsoft.com/office/powerpoint/2010/main" val="222072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descr="redsealPPTtemplate10x563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2" name="Title 1"/>
          <p:cNvSpPr>
            <a:spLocks noGrp="1"/>
          </p:cNvSpPr>
          <p:nvPr>
            <p:ph type="title"/>
          </p:nvPr>
        </p:nvSpPr>
        <p:spPr>
          <a:xfrm>
            <a:off x="457200" y="211673"/>
            <a:ext cx="8229602" cy="615324"/>
          </a:xfrm>
          <a:prstGeom prst="rect">
            <a:avLst/>
          </a:prstGeom>
        </p:spPr>
        <p:txBody>
          <a:bodyPr anchor="ctr" anchorCtr="0">
            <a:normAutofit/>
          </a:bodyPr>
          <a:lstStyle>
            <a:lvl1pPr>
              <a:defRPr sz="240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457200" y="1526004"/>
            <a:ext cx="8229602" cy="3241260"/>
          </a:xfrm>
        </p:spPr>
        <p:txBody>
          <a:bodyPr/>
          <a:lstStyle>
            <a:lvl1pPr marL="0" inden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468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redsealPPTtemplate10x563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Text Placeholder 9"/>
          <p:cNvSpPr>
            <a:spLocks noGrp="1"/>
          </p:cNvSpPr>
          <p:nvPr>
            <p:ph type="body" sz="quarter" idx="12"/>
          </p:nvPr>
        </p:nvSpPr>
        <p:spPr>
          <a:xfrm>
            <a:off x="457200" y="1525169"/>
            <a:ext cx="8229602" cy="3242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206749"/>
            <a:ext cx="8229602" cy="625169"/>
          </a:xfrm>
          <a:prstGeom prst="rect">
            <a:avLst/>
          </a:prstGeom>
        </p:spPr>
        <p:txBody>
          <a:bodyPr anchor="ctr" anchorCtr="0">
            <a:normAutofit/>
          </a:bodyPr>
          <a:lstStyle>
            <a:lvl1pPr>
              <a:defRPr sz="2400">
                <a:solidFill>
                  <a:schemeClr val="bg1"/>
                </a:solidFill>
              </a:defRPr>
            </a:lvl1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descr="redsealPPTtemplate10x563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5151120"/>
          </a:xfrm>
          <a:prstGeom prst="rect">
            <a:avLst/>
          </a:prstGeom>
        </p:spPr>
      </p:pic>
      <p:sp>
        <p:nvSpPr>
          <p:cNvPr id="8" name="Text Placeholder 9"/>
          <p:cNvSpPr>
            <a:spLocks noGrp="1"/>
          </p:cNvSpPr>
          <p:nvPr>
            <p:ph type="body" sz="quarter" idx="12"/>
          </p:nvPr>
        </p:nvSpPr>
        <p:spPr>
          <a:xfrm>
            <a:off x="457200" y="1525169"/>
            <a:ext cx="8229602" cy="32420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457200" y="201828"/>
            <a:ext cx="8229600" cy="625170"/>
          </a:xfrm>
          <a:prstGeom prst="rect">
            <a:avLst/>
          </a:prstGeom>
        </p:spPr>
        <p:txBody>
          <a:bodyPr vert="horz" anchor="ctr" anchorCtr="0"/>
          <a:lstStyle>
            <a:lvl1pPr>
              <a:defRPr sz="2400">
                <a:solidFill>
                  <a:schemeClr val="tx2"/>
                </a:solidFill>
              </a:defRPr>
            </a:lvl1pPr>
          </a:lstStyle>
          <a:p>
            <a:r>
              <a:rPr lang="en-US"/>
              <a:t>Click to edit Master title style</a:t>
            </a:r>
          </a:p>
        </p:txBody>
      </p:sp>
    </p:spTree>
    <p:extLst>
      <p:ext uri="{BB962C8B-B14F-4D97-AF65-F5344CB8AC3E}">
        <p14:creationId xmlns:p14="http://schemas.microsoft.com/office/powerpoint/2010/main" val="129511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pic>
        <p:nvPicPr>
          <p:cNvPr id="7" name="Picture 6" descr="redsealPPTtemplate10x563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
        <p:nvSpPr>
          <p:cNvPr id="10" name="Text Placeholder 9"/>
          <p:cNvSpPr>
            <a:spLocks noGrp="1"/>
          </p:cNvSpPr>
          <p:nvPr>
            <p:ph type="body" sz="quarter" idx="12"/>
          </p:nvPr>
        </p:nvSpPr>
        <p:spPr>
          <a:xfrm>
            <a:off x="457201" y="1525172"/>
            <a:ext cx="8229602" cy="3242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457201" y="206752"/>
            <a:ext cx="8229602" cy="625169"/>
          </a:xfrm>
          <a:prstGeom prst="rect">
            <a:avLst/>
          </a:prstGeom>
        </p:spPr>
        <p:txBody>
          <a:bodyPr anchor="ctr" anchorCtr="0">
            <a:normAutofit/>
          </a:bodyPr>
          <a:lstStyle>
            <a:lvl1pPr>
              <a:defRPr sz="1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1760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Rectangle 3"/>
          <p:cNvSpPr/>
          <p:nvPr userDrawn="1"/>
        </p:nvSpPr>
        <p:spPr>
          <a:xfrm>
            <a:off x="0" y="255588"/>
            <a:ext cx="9144000" cy="685800"/>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cs typeface="Arial"/>
            </a:endParaRPr>
          </a:p>
        </p:txBody>
      </p:sp>
      <p:sp>
        <p:nvSpPr>
          <p:cNvPr id="2" name="Title 1"/>
          <p:cNvSpPr>
            <a:spLocks noGrp="1"/>
          </p:cNvSpPr>
          <p:nvPr>
            <p:ph type="title"/>
          </p:nvPr>
        </p:nvSpPr>
        <p:spPr>
          <a:xfrm>
            <a:off x="457200" y="255588"/>
            <a:ext cx="8229600" cy="685800"/>
          </a:xfrm>
        </p:spPr>
        <p:txBody>
          <a:bodyPr anchor="ctr"/>
          <a:lstStyle>
            <a:lvl1pPr>
              <a:defRPr>
                <a:solidFill>
                  <a:srgbClr val="FFFFFF"/>
                </a:solidFill>
              </a:defRPr>
            </a:lvl1pPr>
          </a:lstStyle>
          <a:p>
            <a:r>
              <a:rPr lang="en-US"/>
              <a:t>Click to edit Master title style</a:t>
            </a:r>
            <a:endParaRPr lang="en-US" dirty="0"/>
          </a:p>
        </p:txBody>
      </p:sp>
      <p:sp>
        <p:nvSpPr>
          <p:cNvPr id="8" name="Text Placeholder 7"/>
          <p:cNvSpPr>
            <a:spLocks noGrp="1"/>
          </p:cNvSpPr>
          <p:nvPr>
            <p:ph type="body" sz="quarter" idx="13"/>
          </p:nvPr>
        </p:nvSpPr>
        <p:spPr>
          <a:xfrm>
            <a:off x="457200" y="1051560"/>
            <a:ext cx="8229600" cy="32686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pPr>
              <a:defRPr/>
            </a:pPr>
            <a:fld id="{FFB00B4A-DD42-0D45-8FD1-1F620F5A03C9}" type="datetime1">
              <a:rPr lang="en-US" smtClean="0"/>
              <a:t>6/17/20</a:t>
            </a:fld>
            <a:endParaRPr lang="en-US"/>
          </a:p>
        </p:txBody>
      </p:sp>
      <p:sp>
        <p:nvSpPr>
          <p:cNvPr id="6" name="Slide Number Placeholder 5"/>
          <p:cNvSpPr>
            <a:spLocks noGrp="1"/>
          </p:cNvSpPr>
          <p:nvPr>
            <p:ph type="sldNum" sz="quarter" idx="15"/>
          </p:nvPr>
        </p:nvSpPr>
        <p:spPr/>
        <p:txBody>
          <a:bodyPr/>
          <a:lstStyle>
            <a:lvl1pPr>
              <a:defRPr/>
            </a:lvl1pPr>
          </a:lstStyle>
          <a:p>
            <a:pPr>
              <a:defRPr/>
            </a:pPr>
            <a:fld id="{53C92A6A-436D-AB4B-A70F-9CF3611120BE}" type="slidenum">
              <a:rPr lang="en-US"/>
              <a:pPr>
                <a:defRPr/>
              </a:pPr>
              <a:t>‹#›</a:t>
            </a:fld>
            <a:endParaRPr lang="en-US"/>
          </a:p>
        </p:txBody>
      </p:sp>
    </p:spTree>
    <p:extLst>
      <p:ext uri="{BB962C8B-B14F-4D97-AF65-F5344CB8AC3E}">
        <p14:creationId xmlns:p14="http://schemas.microsoft.com/office/powerpoint/2010/main" val="3194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457200" y="1525886"/>
            <a:ext cx="8229600" cy="25463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90479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49" r:id="rId3"/>
    <p:sldLayoutId id="2147483664" r:id="rId4"/>
    <p:sldLayoutId id="2147483650" r:id="rId5"/>
    <p:sldLayoutId id="2147483666" r:id="rId6"/>
    <p:sldLayoutId id="2147483669" r:id="rId7"/>
    <p:sldLayoutId id="2147483689" r:id="rId8"/>
    <p:sldLayoutId id="2147483690" r:id="rId9"/>
  </p:sldLayoutIdLst>
  <p:hf hdr="0" ftr="0"/>
  <p:txStyles>
    <p:titleStyle>
      <a:lvl1pPr algn="l" defTabSz="408165" rtl="0" eaLnBrk="1" latinLnBrk="0" hangingPunct="1">
        <a:spcBef>
          <a:spcPct val="0"/>
        </a:spcBef>
        <a:buNone/>
        <a:defRPr sz="2900" b="0" i="0" kern="1200">
          <a:solidFill>
            <a:srgbClr val="CD0920"/>
          </a:solidFill>
          <a:latin typeface="Arial"/>
          <a:ea typeface="+mj-ea"/>
          <a:cs typeface="Arial"/>
        </a:defRPr>
      </a:lvl1pPr>
    </p:titleStyle>
    <p:bodyStyle>
      <a:lvl1pPr marL="0" indent="0" algn="l" defTabSz="408165" rtl="0" eaLnBrk="1" latinLnBrk="0" hangingPunct="1">
        <a:spcBef>
          <a:spcPct val="20000"/>
        </a:spcBef>
        <a:buFont typeface="Arial"/>
        <a:buNone/>
        <a:defRPr sz="1600" kern="1200">
          <a:solidFill>
            <a:srgbClr val="616C6D"/>
          </a:solidFill>
          <a:latin typeface="Arial"/>
          <a:ea typeface="+mn-ea"/>
          <a:cs typeface="Arial"/>
        </a:defRPr>
      </a:lvl1pPr>
      <a:lvl2pPr marL="403914" indent="-198414" algn="l" defTabSz="408165" rtl="0" eaLnBrk="1" latinLnBrk="0" hangingPunct="1">
        <a:spcBef>
          <a:spcPct val="20000"/>
        </a:spcBef>
        <a:buFont typeface="Lucida Grande"/>
        <a:buChar char="-"/>
        <a:defRPr sz="1400" kern="1200">
          <a:solidFill>
            <a:srgbClr val="616C6D"/>
          </a:solidFill>
          <a:latin typeface="Arial"/>
          <a:ea typeface="+mn-ea"/>
          <a:cs typeface="Arial"/>
        </a:defRPr>
      </a:lvl2pPr>
      <a:lvl3pPr marL="919789" indent="-206917" algn="l" defTabSz="408165" rtl="0" eaLnBrk="1" latinLnBrk="0" hangingPunct="1">
        <a:spcBef>
          <a:spcPct val="20000"/>
        </a:spcBef>
        <a:buFont typeface="Lucida Grande"/>
        <a:buChar char="-"/>
        <a:tabLst/>
        <a:defRPr sz="1400" kern="1200">
          <a:solidFill>
            <a:srgbClr val="616C6D"/>
          </a:solidFill>
          <a:latin typeface="Arial"/>
          <a:ea typeface="+mn-ea"/>
          <a:cs typeface="Arial"/>
        </a:defRPr>
      </a:lvl3pPr>
      <a:lvl4pPr marL="1428577" indent="-204082" algn="l" defTabSz="408165" rtl="0" eaLnBrk="1" latinLnBrk="0" hangingPunct="1">
        <a:spcBef>
          <a:spcPct val="20000"/>
        </a:spcBef>
        <a:buFont typeface="Lucida Grande"/>
        <a:buChar char="-"/>
        <a:defRPr sz="1400" kern="1200">
          <a:solidFill>
            <a:srgbClr val="616C6D"/>
          </a:solidFill>
          <a:latin typeface="Arial"/>
          <a:ea typeface="+mn-ea"/>
          <a:cs typeface="Arial"/>
        </a:defRPr>
      </a:lvl4pPr>
      <a:lvl5pPr marL="1836742" indent="-204082" algn="l" defTabSz="408165" rtl="0" eaLnBrk="1" latinLnBrk="0" hangingPunct="1">
        <a:spcBef>
          <a:spcPct val="20000"/>
        </a:spcBef>
        <a:buFont typeface="Lucida Grande"/>
        <a:buChar char="-"/>
        <a:defRPr sz="1400" kern="1200">
          <a:solidFill>
            <a:srgbClr val="616C6D"/>
          </a:solidFill>
          <a:latin typeface="Arial"/>
          <a:ea typeface="+mn-ea"/>
          <a:cs typeface="Arial"/>
        </a:defRPr>
      </a:lvl5pPr>
      <a:lvl6pPr marL="2244907" indent="-204082" algn="l" defTabSz="408165" rtl="0" eaLnBrk="1" latinLnBrk="0" hangingPunct="1">
        <a:spcBef>
          <a:spcPct val="20000"/>
        </a:spcBef>
        <a:buFont typeface="Arial"/>
        <a:buChar char="•"/>
        <a:defRPr sz="1800" kern="1200">
          <a:solidFill>
            <a:schemeClr val="tx1"/>
          </a:solidFill>
          <a:latin typeface="+mn-lt"/>
          <a:ea typeface="+mn-ea"/>
          <a:cs typeface="+mn-cs"/>
        </a:defRPr>
      </a:lvl6pPr>
      <a:lvl7pPr marL="2653072" indent="-204082" algn="l" defTabSz="408165" rtl="0" eaLnBrk="1" latinLnBrk="0" hangingPunct="1">
        <a:spcBef>
          <a:spcPct val="20000"/>
        </a:spcBef>
        <a:buFont typeface="Arial"/>
        <a:buChar char="•"/>
        <a:defRPr sz="1800" kern="1200">
          <a:solidFill>
            <a:schemeClr val="tx1"/>
          </a:solidFill>
          <a:latin typeface="+mn-lt"/>
          <a:ea typeface="+mn-ea"/>
          <a:cs typeface="+mn-cs"/>
        </a:defRPr>
      </a:lvl7pPr>
      <a:lvl8pPr marL="3061236" indent="-204082" algn="l" defTabSz="408165" rtl="0" eaLnBrk="1" latinLnBrk="0" hangingPunct="1">
        <a:spcBef>
          <a:spcPct val="20000"/>
        </a:spcBef>
        <a:buFont typeface="Arial"/>
        <a:buChar char="•"/>
        <a:defRPr sz="1800" kern="1200">
          <a:solidFill>
            <a:schemeClr val="tx1"/>
          </a:solidFill>
          <a:latin typeface="+mn-lt"/>
          <a:ea typeface="+mn-ea"/>
          <a:cs typeface="+mn-cs"/>
        </a:defRPr>
      </a:lvl8pPr>
      <a:lvl9pPr marL="3469401" indent="-204082" algn="l" defTabSz="408165"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5" rtl="0" eaLnBrk="1" latinLnBrk="0" hangingPunct="1">
        <a:defRPr sz="1600" kern="1200">
          <a:solidFill>
            <a:schemeClr val="tx1"/>
          </a:solidFill>
          <a:latin typeface="+mn-lt"/>
          <a:ea typeface="+mn-ea"/>
          <a:cs typeface="+mn-cs"/>
        </a:defRPr>
      </a:lvl1pPr>
      <a:lvl2pPr marL="408165" algn="l" defTabSz="408165" rtl="0" eaLnBrk="1" latinLnBrk="0" hangingPunct="1">
        <a:defRPr sz="1600" kern="1200">
          <a:solidFill>
            <a:schemeClr val="tx1"/>
          </a:solidFill>
          <a:latin typeface="+mn-lt"/>
          <a:ea typeface="+mn-ea"/>
          <a:cs typeface="+mn-cs"/>
        </a:defRPr>
      </a:lvl2pPr>
      <a:lvl3pPr marL="816330" algn="l" defTabSz="408165" rtl="0" eaLnBrk="1" latinLnBrk="0" hangingPunct="1">
        <a:defRPr sz="1600" kern="1200">
          <a:solidFill>
            <a:schemeClr val="tx1"/>
          </a:solidFill>
          <a:latin typeface="+mn-lt"/>
          <a:ea typeface="+mn-ea"/>
          <a:cs typeface="+mn-cs"/>
        </a:defRPr>
      </a:lvl3pPr>
      <a:lvl4pPr marL="1224495" algn="l" defTabSz="408165" rtl="0" eaLnBrk="1" latinLnBrk="0" hangingPunct="1">
        <a:defRPr sz="1600" kern="1200">
          <a:solidFill>
            <a:schemeClr val="tx1"/>
          </a:solidFill>
          <a:latin typeface="+mn-lt"/>
          <a:ea typeface="+mn-ea"/>
          <a:cs typeface="+mn-cs"/>
        </a:defRPr>
      </a:lvl4pPr>
      <a:lvl5pPr marL="1632659" algn="l" defTabSz="408165" rtl="0" eaLnBrk="1" latinLnBrk="0" hangingPunct="1">
        <a:defRPr sz="1600" kern="1200">
          <a:solidFill>
            <a:schemeClr val="tx1"/>
          </a:solidFill>
          <a:latin typeface="+mn-lt"/>
          <a:ea typeface="+mn-ea"/>
          <a:cs typeface="+mn-cs"/>
        </a:defRPr>
      </a:lvl5pPr>
      <a:lvl6pPr marL="2040824" algn="l" defTabSz="408165" rtl="0" eaLnBrk="1" latinLnBrk="0" hangingPunct="1">
        <a:defRPr sz="1600" kern="1200">
          <a:solidFill>
            <a:schemeClr val="tx1"/>
          </a:solidFill>
          <a:latin typeface="+mn-lt"/>
          <a:ea typeface="+mn-ea"/>
          <a:cs typeface="+mn-cs"/>
        </a:defRPr>
      </a:lvl6pPr>
      <a:lvl7pPr marL="2448989" algn="l" defTabSz="408165" rtl="0" eaLnBrk="1" latinLnBrk="0" hangingPunct="1">
        <a:defRPr sz="1600" kern="1200">
          <a:solidFill>
            <a:schemeClr val="tx1"/>
          </a:solidFill>
          <a:latin typeface="+mn-lt"/>
          <a:ea typeface="+mn-ea"/>
          <a:cs typeface="+mn-cs"/>
        </a:defRPr>
      </a:lvl7pPr>
      <a:lvl8pPr marL="2857154" algn="l" defTabSz="408165" rtl="0" eaLnBrk="1" latinLnBrk="0" hangingPunct="1">
        <a:defRPr sz="1600" kern="1200">
          <a:solidFill>
            <a:schemeClr val="tx1"/>
          </a:solidFill>
          <a:latin typeface="+mn-lt"/>
          <a:ea typeface="+mn-ea"/>
          <a:cs typeface="+mn-cs"/>
        </a:defRPr>
      </a:lvl8pPr>
      <a:lvl9pPr marL="3265319" algn="l" defTabSz="4081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70.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3.tiff"/><Relationship Id="rId3" Type="http://schemas.microsoft.com/office/2007/relationships/hdphoto" Target="../media/hdphoto1.wdp"/><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2.png"/><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0.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13" Type="http://schemas.openxmlformats.org/officeDocument/2006/relationships/image" Target="../media/image35.tiff"/><Relationship Id="rId18" Type="http://schemas.openxmlformats.org/officeDocument/2006/relationships/image" Target="../media/image40.tiff"/><Relationship Id="rId26" Type="http://schemas.openxmlformats.org/officeDocument/2006/relationships/image" Target="../media/image48.png"/><Relationship Id="rId39" Type="http://schemas.openxmlformats.org/officeDocument/2006/relationships/image" Target="../media/image61.tiff"/><Relationship Id="rId21" Type="http://schemas.openxmlformats.org/officeDocument/2006/relationships/image" Target="../media/image43.tiff"/><Relationship Id="rId34" Type="http://schemas.openxmlformats.org/officeDocument/2006/relationships/image" Target="../media/image56.tiff"/><Relationship Id="rId7" Type="http://schemas.openxmlformats.org/officeDocument/2006/relationships/image" Target="../media/image29.png"/><Relationship Id="rId12" Type="http://schemas.openxmlformats.org/officeDocument/2006/relationships/image" Target="../media/image34.tiff"/><Relationship Id="rId17" Type="http://schemas.openxmlformats.org/officeDocument/2006/relationships/image" Target="../media/image39.tiff"/><Relationship Id="rId25" Type="http://schemas.openxmlformats.org/officeDocument/2006/relationships/image" Target="../media/image47.png"/><Relationship Id="rId33" Type="http://schemas.openxmlformats.org/officeDocument/2006/relationships/image" Target="../media/image55.tiff"/><Relationship Id="rId38" Type="http://schemas.openxmlformats.org/officeDocument/2006/relationships/image" Target="../media/image60.tiff"/><Relationship Id="rId2" Type="http://schemas.openxmlformats.org/officeDocument/2006/relationships/image" Target="../media/image24.png"/><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tiff"/><Relationship Id="rId1" Type="http://schemas.openxmlformats.org/officeDocument/2006/relationships/slideLayout" Target="../slideLayouts/slideLayout7.xml"/><Relationship Id="rId6" Type="http://schemas.openxmlformats.org/officeDocument/2006/relationships/image" Target="../media/image28.tiff"/><Relationship Id="rId11" Type="http://schemas.openxmlformats.org/officeDocument/2006/relationships/image" Target="../media/image33.tiff"/><Relationship Id="rId24" Type="http://schemas.openxmlformats.org/officeDocument/2006/relationships/image" Target="../media/image46.png"/><Relationship Id="rId32" Type="http://schemas.openxmlformats.org/officeDocument/2006/relationships/image" Target="../media/image54.jpeg"/><Relationship Id="rId37" Type="http://schemas.openxmlformats.org/officeDocument/2006/relationships/image" Target="../media/image59.tiff"/><Relationship Id="rId5" Type="http://schemas.openxmlformats.org/officeDocument/2006/relationships/image" Target="../media/image27.tiff"/><Relationship Id="rId15" Type="http://schemas.openxmlformats.org/officeDocument/2006/relationships/image" Target="../media/image37.tiff"/><Relationship Id="rId23" Type="http://schemas.openxmlformats.org/officeDocument/2006/relationships/image" Target="../media/image45.png"/><Relationship Id="rId28" Type="http://schemas.openxmlformats.org/officeDocument/2006/relationships/image" Target="../media/image50.tiff"/><Relationship Id="rId36" Type="http://schemas.openxmlformats.org/officeDocument/2006/relationships/image" Target="../media/image58.tiff"/><Relationship Id="rId10" Type="http://schemas.openxmlformats.org/officeDocument/2006/relationships/image" Target="../media/image32.tiff"/><Relationship Id="rId19" Type="http://schemas.openxmlformats.org/officeDocument/2006/relationships/image" Target="../media/image41.tiff"/><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tiff"/><Relationship Id="rId14" Type="http://schemas.openxmlformats.org/officeDocument/2006/relationships/image" Target="../media/image36.tiff"/><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tiff"/><Relationship Id="rId35" Type="http://schemas.openxmlformats.org/officeDocument/2006/relationships/image" Target="../media/image57.tiff"/><Relationship Id="rId8" Type="http://schemas.openxmlformats.org/officeDocument/2006/relationships/image" Target="../media/image30.tiff"/><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dsealPPTcampaign10x563v2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51120"/>
          </a:xfrm>
          <a:prstGeom prst="rect">
            <a:avLst/>
          </a:prstGeom>
        </p:spPr>
      </p:pic>
    </p:spTree>
    <p:extLst>
      <p:ext uri="{BB962C8B-B14F-4D97-AF65-F5344CB8AC3E}">
        <p14:creationId xmlns:p14="http://schemas.microsoft.com/office/powerpoint/2010/main" val="325423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041D998-9406-9C43-8411-CE3D659A65FF}"/>
              </a:ext>
            </a:extLst>
          </p:cNvPr>
          <p:cNvSpPr>
            <a:spLocks noGrp="1"/>
          </p:cNvSpPr>
          <p:nvPr>
            <p:ph type="body" sz="quarter" idx="10"/>
          </p:nvPr>
        </p:nvSpPr>
        <p:spPr>
          <a:xfrm>
            <a:off x="457200" y="3072714"/>
            <a:ext cx="8229602" cy="1864364"/>
          </a:xfrm>
        </p:spPr>
        <p:txBody>
          <a:bodyPr vert="horz" lIns="0" tIns="0" rIns="0" bIns="0" rtlCol="0" anchor="t">
            <a:normAutofit/>
          </a:bodyPr>
          <a:lstStyle/>
          <a:p>
            <a:r>
              <a:rPr lang="en-US" dirty="0"/>
              <a:t>Identify differences between endpoint data sources</a:t>
            </a:r>
          </a:p>
          <a:p>
            <a:pPr marL="403860" lvl="1" indent="-198120"/>
            <a:r>
              <a:rPr lang="en-US" dirty="0"/>
              <a:t>Determine gaps in vulnerability scan coverage</a:t>
            </a:r>
          </a:p>
          <a:p>
            <a:pPr marL="403860" lvl="1" indent="-198120"/>
            <a:r>
              <a:rPr lang="en-US" dirty="0"/>
              <a:t>Determine gaps in EDR agent coverage</a:t>
            </a:r>
          </a:p>
          <a:p>
            <a:pPr marL="403860" lvl="1" indent="-198120"/>
            <a:r>
              <a:rPr lang="en-US" dirty="0"/>
              <a:t>Update CMDB, NCCM, vulnerability scanners, patching systems</a:t>
            </a:r>
          </a:p>
          <a:p>
            <a:pPr marL="403860" lvl="1" indent="-198120"/>
            <a:endParaRPr lang="en-US" dirty="0"/>
          </a:p>
        </p:txBody>
      </p:sp>
      <p:pic>
        <p:nvPicPr>
          <p:cNvPr id="5" name="Picture 4">
            <a:extLst>
              <a:ext uri="{FF2B5EF4-FFF2-40B4-BE49-F238E27FC236}">
                <a16:creationId xmlns:a16="http://schemas.microsoft.com/office/drawing/2014/main" id="{14287ABD-0D25-384E-A52D-00E72E90B417}"/>
              </a:ext>
            </a:extLst>
          </p:cNvPr>
          <p:cNvPicPr>
            <a:picLocks noChangeAspect="1"/>
          </p:cNvPicPr>
          <p:nvPr/>
        </p:nvPicPr>
        <p:blipFill rotWithShape="1">
          <a:blip r:embed="rId2">
            <a:extLst>
              <a:ext uri="{28A0092B-C50C-407E-A947-70E740481C1C}">
                <a14:useLocalDpi xmlns:a14="http://schemas.microsoft.com/office/drawing/2010/main" val="0"/>
              </a:ext>
            </a:extLst>
          </a:blip>
          <a:srcRect l="793" t="8250" r="16004" b="65342"/>
          <a:stretch/>
        </p:blipFill>
        <p:spPr>
          <a:xfrm>
            <a:off x="461671" y="1223860"/>
            <a:ext cx="8225129" cy="1723942"/>
          </a:xfrm>
          <a:prstGeom prst="rect">
            <a:avLst/>
          </a:prstGeom>
        </p:spPr>
      </p:pic>
      <p:sp>
        <p:nvSpPr>
          <p:cNvPr id="6" name="Title 1">
            <a:extLst>
              <a:ext uri="{FF2B5EF4-FFF2-40B4-BE49-F238E27FC236}">
                <a16:creationId xmlns:a16="http://schemas.microsoft.com/office/drawing/2014/main" id="{095625CB-B132-754C-BD40-1535CE6BCF29}"/>
              </a:ext>
            </a:extLst>
          </p:cNvPr>
          <p:cNvSpPr>
            <a:spLocks noGrp="1"/>
          </p:cNvSpPr>
          <p:nvPr>
            <p:ph type="title"/>
          </p:nvPr>
        </p:nvSpPr>
        <p:spPr>
          <a:xfrm>
            <a:off x="457200" y="211673"/>
            <a:ext cx="8229602" cy="615324"/>
          </a:xfrm>
        </p:spPr>
        <p:txBody>
          <a:bodyPr/>
          <a:lstStyle/>
          <a:p>
            <a:r>
              <a:rPr lang="en-US" dirty="0"/>
              <a:t>Host Data: Identify Gaps</a:t>
            </a:r>
            <a:endParaRPr lang="en-US" b="1" dirty="0"/>
          </a:p>
        </p:txBody>
      </p:sp>
    </p:spTree>
    <p:extLst>
      <p:ext uri="{BB962C8B-B14F-4D97-AF65-F5344CB8AC3E}">
        <p14:creationId xmlns:p14="http://schemas.microsoft.com/office/powerpoint/2010/main" val="2054731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FBA32-F5DB-B743-8F8B-93307E8F8A35}"/>
              </a:ext>
            </a:extLst>
          </p:cNvPr>
          <p:cNvSpPr/>
          <p:nvPr/>
        </p:nvSpPr>
        <p:spPr>
          <a:xfrm>
            <a:off x="-1" y="1035513"/>
            <a:ext cx="3017520" cy="4107987"/>
          </a:xfrm>
          <a:prstGeom prst="rect">
            <a:avLst/>
          </a:prstGeom>
          <a:gradFill>
            <a:gsLst>
              <a:gs pos="0">
                <a:schemeClr val="accent6">
                  <a:lumMod val="9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Title 4">
            <a:extLst>
              <a:ext uri="{FF2B5EF4-FFF2-40B4-BE49-F238E27FC236}">
                <a16:creationId xmlns:a16="http://schemas.microsoft.com/office/drawing/2014/main" id="{2789B79A-92BD-9648-8DAE-FE2B36B59A74}"/>
              </a:ext>
            </a:extLst>
          </p:cNvPr>
          <p:cNvSpPr>
            <a:spLocks noGrp="1"/>
          </p:cNvSpPr>
          <p:nvPr>
            <p:ph type="title"/>
          </p:nvPr>
        </p:nvSpPr>
        <p:spPr/>
        <p:txBody>
          <a:bodyPr anchor="ctr">
            <a:normAutofit/>
          </a:bodyPr>
          <a:lstStyle/>
          <a:p>
            <a:r>
              <a:rPr lang="en-US" dirty="0"/>
              <a:t>Network Inconsistencies and Segmentation</a:t>
            </a:r>
          </a:p>
        </p:txBody>
      </p:sp>
      <p:graphicFrame>
        <p:nvGraphicFramePr>
          <p:cNvPr id="6" name="Table 5">
            <a:extLst>
              <a:ext uri="{FF2B5EF4-FFF2-40B4-BE49-F238E27FC236}">
                <a16:creationId xmlns:a16="http://schemas.microsoft.com/office/drawing/2014/main" id="{463DDD06-805B-2643-AE7A-8A77B550A920}"/>
              </a:ext>
            </a:extLst>
          </p:cNvPr>
          <p:cNvGraphicFramePr>
            <a:graphicFrameLocks noGrp="1"/>
          </p:cNvGraphicFramePr>
          <p:nvPr>
            <p:extLst>
              <p:ext uri="{D42A27DB-BD31-4B8C-83A1-F6EECF244321}">
                <p14:modId xmlns:p14="http://schemas.microsoft.com/office/powerpoint/2010/main" val="649817378"/>
              </p:ext>
            </p:extLst>
          </p:nvPr>
        </p:nvGraphicFramePr>
        <p:xfrm>
          <a:off x="3200400" y="1645920"/>
          <a:ext cx="5779363" cy="2404494"/>
        </p:xfrm>
        <a:graphic>
          <a:graphicData uri="http://schemas.openxmlformats.org/drawingml/2006/table">
            <a:tbl>
              <a:tblPr firstRow="1" bandRow="1">
                <a:tableStyleId>{073A0DAA-6AF3-43AB-8588-CEC1D06C72B9}</a:tableStyleId>
              </a:tblPr>
              <a:tblGrid>
                <a:gridCol w="5779363">
                  <a:extLst>
                    <a:ext uri="{9D8B030D-6E8A-4147-A177-3AD203B41FA5}">
                      <a16:colId xmlns:a16="http://schemas.microsoft.com/office/drawing/2014/main" val="4283308907"/>
                    </a:ext>
                  </a:extLst>
                </a:gridCol>
              </a:tblGrid>
              <a:tr h="448963">
                <a:tc>
                  <a:txBody>
                    <a:bodyPr/>
                    <a:lstStyle/>
                    <a:p>
                      <a:pPr algn="ctr"/>
                      <a:r>
                        <a:rPr lang="en-US" sz="1600" dirty="0"/>
                        <a:t>IDENTIFY NETWORK SECURITY GAPS</a:t>
                      </a:r>
                      <a:endParaRPr lang="en-US" sz="1600" b="0" dirty="0"/>
                    </a:p>
                  </a:txBody>
                  <a:tcPr marL="68580" marR="68580" marT="34290" marB="34290" anchor="ctr">
                    <a:solidFill>
                      <a:srgbClr val="1D82CE"/>
                    </a:solidFill>
                  </a:tcPr>
                </a:tc>
                <a:extLst>
                  <a:ext uri="{0D108BD9-81ED-4DB2-BD59-A6C34878D82A}">
                    <a16:rowId xmlns:a16="http://schemas.microsoft.com/office/drawing/2014/main" val="2468143822"/>
                  </a:ext>
                </a:extLst>
              </a:tr>
              <a:tr h="1955531">
                <a:tc>
                  <a:txBody>
                    <a:bodyPr/>
                    <a:lstStyle/>
                    <a:p>
                      <a:pPr marL="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A digital model of the network</a:t>
                      </a:r>
                    </a:p>
                    <a:p>
                      <a:pPr marL="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Find inconsistencies in your network</a:t>
                      </a:r>
                    </a:p>
                    <a:p>
                      <a:pPr marL="408165" marR="0" lvl="1"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Overlapping IP space, duplicate VLANs</a:t>
                      </a:r>
                    </a:p>
                    <a:p>
                      <a:pPr marL="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Assess risks related to network/firewall changes</a:t>
                      </a:r>
                    </a:p>
                    <a:p>
                      <a:pPr marL="17145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Get broad visibility across on-premise, cloud, and virtual environments</a:t>
                      </a:r>
                      <a:endParaRPr lang="en-US" sz="1400" kern="120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3213472565"/>
                  </a:ext>
                </a:extLst>
              </a:tr>
            </a:tbl>
          </a:graphicData>
        </a:graphic>
      </p:graphicFrame>
      <p:sp>
        <p:nvSpPr>
          <p:cNvPr id="7" name="Rectangle 6">
            <a:extLst>
              <a:ext uri="{FF2B5EF4-FFF2-40B4-BE49-F238E27FC236}">
                <a16:creationId xmlns:a16="http://schemas.microsoft.com/office/drawing/2014/main" id="{E4CD5E07-32D0-EF46-85B9-D47D77F87DB7}"/>
              </a:ext>
            </a:extLst>
          </p:cNvPr>
          <p:cNvSpPr/>
          <p:nvPr/>
        </p:nvSpPr>
        <p:spPr>
          <a:xfrm>
            <a:off x="0" y="1808441"/>
            <a:ext cx="3017519" cy="553998"/>
          </a:xfrm>
          <a:prstGeom prst="rect">
            <a:avLst/>
          </a:prstGeom>
        </p:spPr>
        <p:txBody>
          <a:bodyPr wrap="square">
            <a:spAutoFit/>
          </a:bodyPr>
          <a:lstStyle/>
          <a:p>
            <a:pPr algn="ctr"/>
            <a:r>
              <a:rPr lang="en-US" sz="1500" dirty="0">
                <a:solidFill>
                  <a:schemeClr val="dk1"/>
                </a:solidFill>
              </a:rPr>
              <a:t>Model across on-premise, cloud, and virtual environments</a:t>
            </a:r>
            <a:endParaRPr lang="en-US" sz="1500" dirty="0"/>
          </a:p>
        </p:txBody>
      </p:sp>
      <p:sp>
        <p:nvSpPr>
          <p:cNvPr id="8" name="Rectangle 7">
            <a:extLst>
              <a:ext uri="{FF2B5EF4-FFF2-40B4-BE49-F238E27FC236}">
                <a16:creationId xmlns:a16="http://schemas.microsoft.com/office/drawing/2014/main" id="{9E02F24B-07C2-874A-A0D1-01F456046FC7}"/>
              </a:ext>
            </a:extLst>
          </p:cNvPr>
          <p:cNvSpPr/>
          <p:nvPr/>
        </p:nvSpPr>
        <p:spPr>
          <a:xfrm>
            <a:off x="-2" y="3046350"/>
            <a:ext cx="3017518" cy="738664"/>
          </a:xfrm>
          <a:prstGeom prst="rect">
            <a:avLst/>
          </a:prstGeom>
        </p:spPr>
        <p:txBody>
          <a:bodyPr wrap="square">
            <a:spAutoFit/>
          </a:bodyPr>
          <a:lstStyle/>
          <a:p>
            <a:pPr algn="ctr"/>
            <a:r>
              <a:rPr lang="en-US" sz="1400" dirty="0">
                <a:solidFill>
                  <a:schemeClr val="dk1"/>
                </a:solidFill>
              </a:rPr>
              <a:t>Validate network segmentation for PCI DSS, NERC-CIP and other policies</a:t>
            </a:r>
            <a:endParaRPr lang="en-US" sz="1400" dirty="0"/>
          </a:p>
        </p:txBody>
      </p:sp>
      <p:sp>
        <p:nvSpPr>
          <p:cNvPr id="9" name="Rectangle 8">
            <a:extLst>
              <a:ext uri="{FF2B5EF4-FFF2-40B4-BE49-F238E27FC236}">
                <a16:creationId xmlns:a16="http://schemas.microsoft.com/office/drawing/2014/main" id="{F06A3104-721F-0944-9417-3518B57E09F4}"/>
              </a:ext>
            </a:extLst>
          </p:cNvPr>
          <p:cNvSpPr/>
          <p:nvPr/>
        </p:nvSpPr>
        <p:spPr>
          <a:xfrm>
            <a:off x="0" y="4368045"/>
            <a:ext cx="3017517" cy="553998"/>
          </a:xfrm>
          <a:prstGeom prst="rect">
            <a:avLst/>
          </a:prstGeom>
        </p:spPr>
        <p:txBody>
          <a:bodyPr wrap="square">
            <a:spAutoFit/>
          </a:bodyPr>
          <a:lstStyle/>
          <a:p>
            <a:pPr algn="ctr"/>
            <a:r>
              <a:rPr lang="en-US" sz="1500" dirty="0">
                <a:solidFill>
                  <a:schemeClr val="dk1"/>
                </a:solidFill>
              </a:rPr>
              <a:t>Assess risks related to network/firewall changes</a:t>
            </a:r>
          </a:p>
        </p:txBody>
      </p:sp>
      <p:sp>
        <p:nvSpPr>
          <p:cNvPr id="10" name="Oval 9">
            <a:extLst>
              <a:ext uri="{FF2B5EF4-FFF2-40B4-BE49-F238E27FC236}">
                <a16:creationId xmlns:a16="http://schemas.microsoft.com/office/drawing/2014/main" id="{519530EB-DB06-DC45-B833-3C883443FD8D}"/>
              </a:ext>
            </a:extLst>
          </p:cNvPr>
          <p:cNvSpPr/>
          <p:nvPr/>
        </p:nvSpPr>
        <p:spPr>
          <a:xfrm>
            <a:off x="1208628" y="1224783"/>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a:t>
            </a:r>
          </a:p>
        </p:txBody>
      </p:sp>
      <p:sp>
        <p:nvSpPr>
          <p:cNvPr id="11" name="Oval 10">
            <a:extLst>
              <a:ext uri="{FF2B5EF4-FFF2-40B4-BE49-F238E27FC236}">
                <a16:creationId xmlns:a16="http://schemas.microsoft.com/office/drawing/2014/main" id="{BB576BDE-6FC9-434A-8CA7-BFCCBDD305CD}"/>
              </a:ext>
            </a:extLst>
          </p:cNvPr>
          <p:cNvSpPr/>
          <p:nvPr/>
        </p:nvSpPr>
        <p:spPr>
          <a:xfrm>
            <a:off x="1208628" y="2460195"/>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a:t>
            </a:r>
          </a:p>
        </p:txBody>
      </p:sp>
      <p:sp>
        <p:nvSpPr>
          <p:cNvPr id="12" name="Oval 11">
            <a:extLst>
              <a:ext uri="{FF2B5EF4-FFF2-40B4-BE49-F238E27FC236}">
                <a16:creationId xmlns:a16="http://schemas.microsoft.com/office/drawing/2014/main" id="{D802CB51-89A5-5147-9064-51CE38F672D2}"/>
              </a:ext>
            </a:extLst>
          </p:cNvPr>
          <p:cNvSpPr/>
          <p:nvPr/>
        </p:nvSpPr>
        <p:spPr>
          <a:xfrm>
            <a:off x="1208628" y="3784387"/>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t>
            </a:r>
          </a:p>
        </p:txBody>
      </p:sp>
    </p:spTree>
    <p:extLst>
      <p:ext uri="{BB962C8B-B14F-4D97-AF65-F5344CB8AC3E}">
        <p14:creationId xmlns:p14="http://schemas.microsoft.com/office/powerpoint/2010/main" val="2137752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3A22A8-9B30-4B23-99B7-4FB450FB7FFC}"/>
              </a:ext>
            </a:extLst>
          </p:cNvPr>
          <p:cNvSpPr>
            <a:spLocks noGrp="1"/>
          </p:cNvSpPr>
          <p:nvPr>
            <p:ph type="title"/>
          </p:nvPr>
        </p:nvSpPr>
        <p:spPr>
          <a:xfrm>
            <a:off x="246184" y="253709"/>
            <a:ext cx="8229602" cy="615324"/>
          </a:xfrm>
        </p:spPr>
        <p:txBody>
          <a:bodyPr>
            <a:normAutofit/>
          </a:bodyPr>
          <a:lstStyle/>
          <a:p>
            <a:r>
              <a:rPr lang="en-US" dirty="0">
                <a:solidFill>
                  <a:schemeClr val="bg2">
                    <a:lumMod val="75000"/>
                  </a:schemeClr>
                </a:solidFill>
                <a:latin typeface="Arial" panose="020B0604020202020204" pitchFamily="34" charset="0"/>
              </a:rPr>
              <a:t>Compliance with Policies and Regulations</a:t>
            </a:r>
            <a:endParaRPr lang="en-US" dirty="0">
              <a:solidFill>
                <a:schemeClr val="bg2">
                  <a:lumMod val="75000"/>
                </a:schemeClr>
              </a:solidFill>
            </a:endParaRPr>
          </a:p>
        </p:txBody>
      </p:sp>
      <p:sp>
        <p:nvSpPr>
          <p:cNvPr id="5" name="Content Placeholder 2">
            <a:extLst>
              <a:ext uri="{FF2B5EF4-FFF2-40B4-BE49-F238E27FC236}">
                <a16:creationId xmlns:a16="http://schemas.microsoft.com/office/drawing/2014/main" id="{383BF5F1-9425-4194-90BA-BCBF50EC88CD}"/>
              </a:ext>
            </a:extLst>
          </p:cNvPr>
          <p:cNvSpPr txBox="1">
            <a:spLocks/>
          </p:cNvSpPr>
          <p:nvPr/>
        </p:nvSpPr>
        <p:spPr>
          <a:xfrm>
            <a:off x="1543395" y="3950542"/>
            <a:ext cx="2251308" cy="2237792"/>
          </a:xfrm>
          <a:prstGeom prst="rect">
            <a:avLst/>
          </a:prstGeom>
        </p:spPr>
        <p:txBody>
          <a:bodyPr>
            <a:normAutofit/>
          </a:bodyPr>
          <a:lstStyle>
            <a:lvl1pPr marL="228600" indent="-228600" algn="l" defTabSz="457200" rtl="0" eaLnBrk="1" fontAlgn="base" hangingPunct="1">
              <a:spcBef>
                <a:spcPct val="20000"/>
              </a:spcBef>
              <a:spcAft>
                <a:spcPct val="0"/>
              </a:spcAft>
              <a:buFont typeface="Arial" pitchFamily="4" charset="0"/>
              <a:buChar char="•"/>
              <a:defRPr kern="1200">
                <a:solidFill>
                  <a:srgbClr val="616C6D"/>
                </a:solidFill>
                <a:latin typeface="Arial"/>
                <a:ea typeface="ＭＳ Ｐゴシック" pitchFamily="-100" charset="-128"/>
                <a:cs typeface="Arial"/>
              </a:defRPr>
            </a:lvl1pPr>
            <a:lvl2pPr marL="452438" indent="-22225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2pPr>
            <a:lvl3pPr marL="1030288" indent="-231775"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3pPr>
            <a:lvl4pPr marL="1600200" indent="-22860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4pPr>
            <a:lvl5pPr marL="2057400" indent="-22860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200"/>
          </a:p>
        </p:txBody>
      </p:sp>
      <p:sp>
        <p:nvSpPr>
          <p:cNvPr id="6" name="Content Placeholder 6">
            <a:extLst>
              <a:ext uri="{FF2B5EF4-FFF2-40B4-BE49-F238E27FC236}">
                <a16:creationId xmlns:a16="http://schemas.microsoft.com/office/drawing/2014/main" id="{640211AF-FCFC-4EBE-8473-31301004597C}"/>
              </a:ext>
            </a:extLst>
          </p:cNvPr>
          <p:cNvSpPr txBox="1">
            <a:spLocks/>
          </p:cNvSpPr>
          <p:nvPr/>
        </p:nvSpPr>
        <p:spPr bwMode="auto">
          <a:xfrm>
            <a:off x="3383875" y="978718"/>
            <a:ext cx="3097646" cy="368214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28600" indent="-228600" algn="l" defTabSz="457200" rtl="0" eaLnBrk="1" fontAlgn="base" hangingPunct="1">
              <a:spcBef>
                <a:spcPct val="20000"/>
              </a:spcBef>
              <a:spcAft>
                <a:spcPct val="0"/>
              </a:spcAft>
              <a:buFont typeface="Arial" pitchFamily="4" charset="0"/>
              <a:buChar char="•"/>
              <a:defRPr kern="1200">
                <a:solidFill>
                  <a:srgbClr val="616C6D"/>
                </a:solidFill>
                <a:latin typeface="Arial"/>
                <a:ea typeface="ＭＳ Ｐゴシック" pitchFamily="-100" charset="-128"/>
                <a:cs typeface="Arial"/>
              </a:defRPr>
            </a:lvl1pPr>
            <a:lvl2pPr marL="452438" indent="-22225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2pPr>
            <a:lvl3pPr marL="1030288" indent="-231775"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3pPr>
            <a:lvl4pPr marL="1600200" indent="-22860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4pPr>
            <a:lvl5pPr marL="2057400" indent="-228600" algn="l" defTabSz="457200" rtl="0" eaLnBrk="1" fontAlgn="base" hangingPunct="1">
              <a:spcBef>
                <a:spcPct val="20000"/>
              </a:spcBef>
              <a:spcAft>
                <a:spcPct val="0"/>
              </a:spcAft>
              <a:buFont typeface="Arial" pitchFamily="4" charset="0"/>
              <a:buChar char="•"/>
              <a:defRPr sz="1600" kern="1200">
                <a:solidFill>
                  <a:srgbClr val="616C6D"/>
                </a:solidFill>
                <a:latin typeface="Arial"/>
                <a:ea typeface="ＭＳ Ｐゴシック" pitchFamily="-100"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a:t> </a:t>
            </a:r>
          </a:p>
        </p:txBody>
      </p:sp>
      <p:pic>
        <p:nvPicPr>
          <p:cNvPr id="7" name="Picture 6">
            <a:extLst>
              <a:ext uri="{FF2B5EF4-FFF2-40B4-BE49-F238E27FC236}">
                <a16:creationId xmlns:a16="http://schemas.microsoft.com/office/drawing/2014/main" id="{3006247F-02EF-4F72-82D5-B8498EF0C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294" y="1140800"/>
            <a:ext cx="4364404" cy="2784321"/>
          </a:xfrm>
          <a:prstGeom prst="rect">
            <a:avLst/>
          </a:prstGeom>
          <a:effectLst>
            <a:softEdge rad="152400"/>
          </a:effectLst>
        </p:spPr>
      </p:pic>
      <p:pic>
        <p:nvPicPr>
          <p:cNvPr id="8" name="Picture 7">
            <a:extLst>
              <a:ext uri="{FF2B5EF4-FFF2-40B4-BE49-F238E27FC236}">
                <a16:creationId xmlns:a16="http://schemas.microsoft.com/office/drawing/2014/main" id="{32FCE705-1B70-428B-B947-DFA29DB68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032" y="1237810"/>
            <a:ext cx="2690681" cy="2590303"/>
          </a:xfrm>
          <a:prstGeom prst="rect">
            <a:avLst/>
          </a:prstGeom>
        </p:spPr>
      </p:pic>
      <p:sp>
        <p:nvSpPr>
          <p:cNvPr id="9" name="Rectangular Callout 53">
            <a:extLst>
              <a:ext uri="{FF2B5EF4-FFF2-40B4-BE49-F238E27FC236}">
                <a16:creationId xmlns:a16="http://schemas.microsoft.com/office/drawing/2014/main" id="{ED2FAA7C-0F86-4436-9075-D4D06FDBFD34}"/>
              </a:ext>
            </a:extLst>
          </p:cNvPr>
          <p:cNvSpPr/>
          <p:nvPr/>
        </p:nvSpPr>
        <p:spPr>
          <a:xfrm>
            <a:off x="4146852" y="4204473"/>
            <a:ext cx="3690862" cy="564677"/>
          </a:xfrm>
          <a:prstGeom prst="wedgeRectCallout">
            <a:avLst>
              <a:gd name="adj1" fmla="val 25206"/>
              <a:gd name="adj2" fmla="val -120176"/>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7625"/>
            <a:r>
              <a:rPr lang="en-US" sz="1200"/>
              <a:t>Continuous monitoring and report generation</a:t>
            </a:r>
          </a:p>
          <a:p>
            <a:pPr lvl="1" indent="-214313">
              <a:buFont typeface="Arial"/>
              <a:buChar char="•"/>
            </a:pPr>
            <a:r>
              <a:rPr lang="en-US" sz="1200"/>
              <a:t>Ongoing vs. snapshot compliance</a:t>
            </a:r>
          </a:p>
          <a:p>
            <a:pPr lvl="1" indent="-214313">
              <a:buFont typeface="Arial"/>
              <a:buChar char="•"/>
            </a:pPr>
            <a:r>
              <a:rPr lang="en-US" sz="1200"/>
              <a:t>Reduced time/cost for complete audits</a:t>
            </a:r>
          </a:p>
        </p:txBody>
      </p:sp>
      <p:sp>
        <p:nvSpPr>
          <p:cNvPr id="10" name="Rectangular Callout 54">
            <a:extLst>
              <a:ext uri="{FF2B5EF4-FFF2-40B4-BE49-F238E27FC236}">
                <a16:creationId xmlns:a16="http://schemas.microsoft.com/office/drawing/2014/main" id="{728DAF96-B022-4D7A-88B6-EBB9CAE381DA}"/>
              </a:ext>
            </a:extLst>
          </p:cNvPr>
          <p:cNvSpPr/>
          <p:nvPr/>
        </p:nvSpPr>
        <p:spPr>
          <a:xfrm>
            <a:off x="568294" y="4200473"/>
            <a:ext cx="3443558" cy="564677"/>
          </a:xfrm>
          <a:prstGeom prst="wedgeRectCallout">
            <a:avLst>
              <a:gd name="adj1" fmla="val 25206"/>
              <a:gd name="adj2" fmla="val -120176"/>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t"/>
          <a:lstStyle/>
          <a:p>
            <a:r>
              <a:rPr lang="en-US" sz="1200" dirty="0"/>
              <a:t>Self-defined or mandated “Access Policy Zones”</a:t>
            </a:r>
          </a:p>
          <a:p>
            <a:pPr marL="130969" lvl="1" indent="213122">
              <a:spcBef>
                <a:spcPts val="450"/>
              </a:spcBef>
              <a:buFont typeface="Arial" panose="020B0604020202020204" pitchFamily="34" charset="0"/>
              <a:buChar char="•"/>
            </a:pPr>
            <a:r>
              <a:rPr lang="en-US" sz="1200" dirty="0"/>
              <a:t>Users, applications and data</a:t>
            </a:r>
          </a:p>
        </p:txBody>
      </p:sp>
    </p:spTree>
    <p:extLst>
      <p:ext uri="{BB962C8B-B14F-4D97-AF65-F5344CB8AC3E}">
        <p14:creationId xmlns:p14="http://schemas.microsoft.com/office/powerpoint/2010/main" val="34927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ACCFC852-4332-3041-A0AC-B560ED610253}"/>
              </a:ext>
            </a:extLst>
          </p:cNvPr>
          <p:cNvSpPr txBox="1">
            <a:spLocks/>
          </p:cNvSpPr>
          <p:nvPr/>
        </p:nvSpPr>
        <p:spPr>
          <a:xfrm>
            <a:off x="457200" y="4767264"/>
            <a:ext cx="2133600" cy="273844"/>
          </a:xfrm>
          <a:prstGeom prst="rect">
            <a:avLst/>
          </a:prstGeom>
        </p:spPr>
        <p:txBody>
          <a:bodyPr vert="horz" lIns="81633" tIns="0" rIns="81633" bIns="0" rtlCol="0" anchor="ctr">
            <a:normAutofit/>
          </a:bodyPr>
          <a:lstStyle>
            <a:defPPr>
              <a:defRPr lang="en-US"/>
            </a:defPPr>
            <a:lvl1pPr marL="0" indent="0" algn="l" defTabSz="408165" rtl="0" eaLnBrk="1" latinLnBrk="0" hangingPunct="1">
              <a:spcBef>
                <a:spcPct val="20000"/>
              </a:spcBef>
              <a:buFont typeface="Arial"/>
              <a:buNone/>
              <a:defRPr sz="1100" b="0" i="0" kern="1200">
                <a:solidFill>
                  <a:schemeClr val="bg2"/>
                </a:solidFill>
                <a:latin typeface="Arial"/>
                <a:ea typeface="+mn-ea"/>
                <a:cs typeface="Arial"/>
              </a:defRPr>
            </a:lvl1pPr>
            <a:lvl2pPr marL="408165" indent="-198414" algn="l" defTabSz="408165" rtl="0" eaLnBrk="1" latinLnBrk="0" hangingPunct="1">
              <a:spcBef>
                <a:spcPct val="20000"/>
              </a:spcBef>
              <a:buFont typeface="Lucida Grande"/>
              <a:buChar char="-"/>
              <a:defRPr sz="1600" kern="1200">
                <a:solidFill>
                  <a:schemeClr val="tx1"/>
                </a:solidFill>
                <a:latin typeface="+mn-lt"/>
                <a:ea typeface="+mn-ea"/>
                <a:cs typeface="+mn-cs"/>
              </a:defRPr>
            </a:lvl2pPr>
            <a:lvl3pPr marL="816330" indent="-206917" algn="l" defTabSz="408165" rtl="0" eaLnBrk="1" latinLnBrk="0" hangingPunct="1">
              <a:spcBef>
                <a:spcPct val="20000"/>
              </a:spcBef>
              <a:buFont typeface="Lucida Grande"/>
              <a:buChar char="-"/>
              <a:tabLst/>
              <a:defRPr sz="1600" kern="1200">
                <a:solidFill>
                  <a:schemeClr val="tx1"/>
                </a:solidFill>
                <a:latin typeface="+mn-lt"/>
                <a:ea typeface="+mn-ea"/>
                <a:cs typeface="+mn-cs"/>
              </a:defRPr>
            </a:lvl3pPr>
            <a:lvl4pPr marL="1224495" indent="-204082" algn="l" defTabSz="408165" rtl="0" eaLnBrk="1" latinLnBrk="0" hangingPunct="1">
              <a:spcBef>
                <a:spcPct val="20000"/>
              </a:spcBef>
              <a:buFont typeface="Lucida Grande"/>
              <a:buChar char="-"/>
              <a:defRPr sz="1600" kern="1200">
                <a:solidFill>
                  <a:schemeClr val="tx1"/>
                </a:solidFill>
                <a:latin typeface="+mn-lt"/>
                <a:ea typeface="+mn-ea"/>
                <a:cs typeface="+mn-cs"/>
              </a:defRPr>
            </a:lvl4pPr>
            <a:lvl5pPr marL="1632659" indent="-204082" algn="l" defTabSz="408165" rtl="0" eaLnBrk="1" latinLnBrk="0" hangingPunct="1">
              <a:spcBef>
                <a:spcPct val="20000"/>
              </a:spcBef>
              <a:buFont typeface="Lucida Grande"/>
              <a:buChar char="-"/>
              <a:defRPr sz="1600" kern="1200">
                <a:solidFill>
                  <a:schemeClr val="tx1"/>
                </a:solidFill>
                <a:latin typeface="+mn-lt"/>
                <a:ea typeface="+mn-ea"/>
                <a:cs typeface="+mn-cs"/>
              </a:defRPr>
            </a:lvl5pPr>
            <a:lvl6pPr marL="2040824" indent="-204082" algn="l" defTabSz="408165" rtl="0" eaLnBrk="1" latinLnBrk="0" hangingPunct="1">
              <a:spcBef>
                <a:spcPct val="20000"/>
              </a:spcBef>
              <a:buFont typeface="Arial"/>
              <a:buChar char="•"/>
              <a:defRPr sz="1600" kern="1200">
                <a:solidFill>
                  <a:schemeClr val="tx1"/>
                </a:solidFill>
                <a:latin typeface="+mn-lt"/>
                <a:ea typeface="+mn-ea"/>
                <a:cs typeface="+mn-cs"/>
              </a:defRPr>
            </a:lvl6pPr>
            <a:lvl7pPr marL="2448989" indent="-204082" algn="l" defTabSz="408165" rtl="0" eaLnBrk="1" latinLnBrk="0" hangingPunct="1">
              <a:spcBef>
                <a:spcPct val="20000"/>
              </a:spcBef>
              <a:buFont typeface="Arial"/>
              <a:buChar char="•"/>
              <a:defRPr sz="1600" kern="1200">
                <a:solidFill>
                  <a:schemeClr val="tx1"/>
                </a:solidFill>
                <a:latin typeface="+mn-lt"/>
                <a:ea typeface="+mn-ea"/>
                <a:cs typeface="+mn-cs"/>
              </a:defRPr>
            </a:lvl7pPr>
            <a:lvl8pPr marL="2857154" indent="-204082" algn="l" defTabSz="408165" rtl="0" eaLnBrk="1" latinLnBrk="0" hangingPunct="1">
              <a:spcBef>
                <a:spcPct val="20000"/>
              </a:spcBef>
              <a:buFont typeface="Arial"/>
              <a:buChar char="•"/>
              <a:defRPr sz="1600" kern="1200">
                <a:solidFill>
                  <a:schemeClr val="tx1"/>
                </a:solidFill>
                <a:latin typeface="+mn-lt"/>
                <a:ea typeface="+mn-ea"/>
                <a:cs typeface="+mn-cs"/>
              </a:defRPr>
            </a:lvl8pPr>
            <a:lvl9pPr marL="3265319" indent="-204082" algn="l" defTabSz="408165" rtl="0" eaLnBrk="1" latinLnBrk="0" hangingPunct="1">
              <a:spcBef>
                <a:spcPct val="20000"/>
              </a:spcBef>
              <a:buFont typeface="Arial"/>
              <a:buChar char="•"/>
              <a:defRPr sz="1600" kern="1200">
                <a:solidFill>
                  <a:schemeClr val="tx1"/>
                </a:solidFill>
                <a:latin typeface="+mn-lt"/>
                <a:ea typeface="+mn-ea"/>
                <a:cs typeface="+mn-cs"/>
              </a:defRPr>
            </a:lvl9pPr>
          </a:lstStyle>
          <a:p>
            <a:fld id="{8B422BF5-C122-9547-92C7-03674449F2F9}" type="datetime1">
              <a:rPr lang="en-US" smtClean="0"/>
              <a:pPr/>
              <a:t>6/17/20</a:t>
            </a:fld>
            <a:endParaRPr lang="en-US" dirty="0"/>
          </a:p>
        </p:txBody>
      </p:sp>
      <p:sp>
        <p:nvSpPr>
          <p:cNvPr id="6" name="Title 4">
            <a:extLst>
              <a:ext uri="{FF2B5EF4-FFF2-40B4-BE49-F238E27FC236}">
                <a16:creationId xmlns:a16="http://schemas.microsoft.com/office/drawing/2014/main" id="{AABED814-7750-FA40-A71A-18AB2C76D144}"/>
              </a:ext>
            </a:extLst>
          </p:cNvPr>
          <p:cNvSpPr>
            <a:spLocks noGrp="1"/>
          </p:cNvSpPr>
          <p:nvPr>
            <p:ph type="title"/>
          </p:nvPr>
        </p:nvSpPr>
        <p:spPr>
          <a:xfrm>
            <a:off x="457200" y="206749"/>
            <a:ext cx="8229602" cy="625169"/>
          </a:xfrm>
        </p:spPr>
        <p:txBody>
          <a:bodyPr/>
          <a:lstStyle/>
          <a:p>
            <a:r>
              <a:rPr lang="en-US" dirty="0"/>
              <a:t>Risk Scoring and Digital Resilience</a:t>
            </a:r>
          </a:p>
        </p:txBody>
      </p:sp>
      <p:graphicFrame>
        <p:nvGraphicFramePr>
          <p:cNvPr id="7" name="Table 6">
            <a:extLst>
              <a:ext uri="{FF2B5EF4-FFF2-40B4-BE49-F238E27FC236}">
                <a16:creationId xmlns:a16="http://schemas.microsoft.com/office/drawing/2014/main" id="{0EF2B21E-9ADD-8848-9C8E-E11FCB5D1929}"/>
              </a:ext>
            </a:extLst>
          </p:cNvPr>
          <p:cNvGraphicFramePr>
            <a:graphicFrameLocks noGrp="1"/>
          </p:cNvGraphicFramePr>
          <p:nvPr>
            <p:extLst>
              <p:ext uri="{D42A27DB-BD31-4B8C-83A1-F6EECF244321}">
                <p14:modId xmlns:p14="http://schemas.microsoft.com/office/powerpoint/2010/main" val="1624481811"/>
              </p:ext>
            </p:extLst>
          </p:nvPr>
        </p:nvGraphicFramePr>
        <p:xfrm>
          <a:off x="3200400" y="1645920"/>
          <a:ext cx="5769478" cy="2456333"/>
        </p:xfrm>
        <a:graphic>
          <a:graphicData uri="http://schemas.openxmlformats.org/drawingml/2006/table">
            <a:tbl>
              <a:tblPr firstRow="1" bandRow="1">
                <a:tableStyleId>{073A0DAA-6AF3-43AB-8588-CEC1D06C72B9}</a:tableStyleId>
              </a:tblPr>
              <a:tblGrid>
                <a:gridCol w="5769478">
                  <a:extLst>
                    <a:ext uri="{9D8B030D-6E8A-4147-A177-3AD203B41FA5}">
                      <a16:colId xmlns:a16="http://schemas.microsoft.com/office/drawing/2014/main" val="1039839647"/>
                    </a:ext>
                  </a:extLst>
                </a:gridCol>
              </a:tblGrid>
              <a:tr h="419593">
                <a:tc>
                  <a:txBody>
                    <a:bodyPr/>
                    <a:lstStyle/>
                    <a:p>
                      <a:pPr algn="ctr"/>
                      <a:r>
                        <a:rPr lang="en-US" sz="1800" dirty="0"/>
                        <a:t>MEASURE AND PRIORITIZE RISK</a:t>
                      </a:r>
                      <a:endParaRPr lang="en-US" sz="1800" b="0" dirty="0"/>
                    </a:p>
                  </a:txBody>
                  <a:tcPr marL="68580" marR="68580" marT="34290" marB="34290" anchor="ctr">
                    <a:solidFill>
                      <a:srgbClr val="405D00"/>
                    </a:solidFill>
                  </a:tcPr>
                </a:tc>
                <a:extLst>
                  <a:ext uri="{0D108BD9-81ED-4DB2-BD59-A6C34878D82A}">
                    <a16:rowId xmlns:a16="http://schemas.microsoft.com/office/drawing/2014/main" val="3208678963"/>
                  </a:ext>
                </a:extLst>
              </a:tr>
              <a:tr h="2036740">
                <a:tc>
                  <a:txBody>
                    <a:bodyPr/>
                    <a:lstStyle/>
                    <a:p>
                      <a:pPr marL="285750" marR="0" lvl="0" indent="-2857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Prioritize risk based on access paths available to an attacker</a:t>
                      </a:r>
                    </a:p>
                    <a:p>
                      <a:pPr marL="285750" marR="0" lvl="0" indent="-2857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Investigate incidents more quickly, including where it is and where an attacker can reach </a:t>
                      </a:r>
                    </a:p>
                    <a:p>
                      <a:pPr marL="285750" marR="0" lvl="0" indent="-2857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Measure effectiveness of security strategy</a:t>
                      </a:r>
                    </a:p>
                    <a:p>
                      <a:pPr marL="285750" marR="0" lvl="0" indent="-2857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Automate through workflow integration to accelerate security remediations</a:t>
                      </a:r>
                      <a:endParaRPr lang="en-US" sz="1400" kern="1200" dirty="0">
                        <a:solidFill>
                          <a:schemeClr val="dk1"/>
                        </a:solidFill>
                        <a:latin typeface="+mn-lt"/>
                        <a:ea typeface="+mn-ea"/>
                        <a:cs typeface="+mn-cs"/>
                      </a:endParaRPr>
                    </a:p>
                  </a:txBody>
                  <a:tcPr marL="68580" marR="68580" marT="34290" marB="34290" anchor="ctr"/>
                </a:tc>
                <a:extLst>
                  <a:ext uri="{0D108BD9-81ED-4DB2-BD59-A6C34878D82A}">
                    <a16:rowId xmlns:a16="http://schemas.microsoft.com/office/drawing/2014/main" val="2713760499"/>
                  </a:ext>
                </a:extLst>
              </a:tr>
            </a:tbl>
          </a:graphicData>
        </a:graphic>
      </p:graphicFrame>
      <p:sp>
        <p:nvSpPr>
          <p:cNvPr id="8" name="Rectangle 7">
            <a:extLst>
              <a:ext uri="{FF2B5EF4-FFF2-40B4-BE49-F238E27FC236}">
                <a16:creationId xmlns:a16="http://schemas.microsoft.com/office/drawing/2014/main" id="{E44985AF-EC52-5A48-8FCA-EC566232AE07}"/>
              </a:ext>
            </a:extLst>
          </p:cNvPr>
          <p:cNvSpPr/>
          <p:nvPr/>
        </p:nvSpPr>
        <p:spPr>
          <a:xfrm>
            <a:off x="-1" y="1035513"/>
            <a:ext cx="3017520" cy="4107987"/>
          </a:xfrm>
          <a:prstGeom prst="rect">
            <a:avLst/>
          </a:prstGeom>
          <a:gradFill>
            <a:gsLst>
              <a:gs pos="0">
                <a:schemeClr val="accent6">
                  <a:lumMod val="9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9" name="Rectangle 8">
            <a:extLst>
              <a:ext uri="{FF2B5EF4-FFF2-40B4-BE49-F238E27FC236}">
                <a16:creationId xmlns:a16="http://schemas.microsoft.com/office/drawing/2014/main" id="{36854D23-DAC4-634D-8374-57C06DA148E7}"/>
              </a:ext>
            </a:extLst>
          </p:cNvPr>
          <p:cNvSpPr/>
          <p:nvPr/>
        </p:nvSpPr>
        <p:spPr>
          <a:xfrm>
            <a:off x="7554" y="1808441"/>
            <a:ext cx="3032892" cy="323165"/>
          </a:xfrm>
          <a:prstGeom prst="rect">
            <a:avLst/>
          </a:prstGeom>
        </p:spPr>
        <p:txBody>
          <a:bodyPr wrap="square" anchor="ctr">
            <a:spAutoFit/>
          </a:bodyPr>
          <a:lstStyle/>
          <a:p>
            <a:pPr algn="ctr">
              <a:defRPr/>
            </a:pPr>
            <a:r>
              <a:rPr lang="en-US" sz="1500" dirty="0">
                <a:solidFill>
                  <a:schemeClr val="dk1"/>
                </a:solidFill>
              </a:rPr>
              <a:t>Prioritize vulnerabilities</a:t>
            </a:r>
          </a:p>
        </p:txBody>
      </p:sp>
      <p:sp>
        <p:nvSpPr>
          <p:cNvPr id="10" name="Rectangle 9">
            <a:extLst>
              <a:ext uri="{FF2B5EF4-FFF2-40B4-BE49-F238E27FC236}">
                <a16:creationId xmlns:a16="http://schemas.microsoft.com/office/drawing/2014/main" id="{DF240CF5-EDF2-204B-BF99-423CB7E24764}"/>
              </a:ext>
            </a:extLst>
          </p:cNvPr>
          <p:cNvSpPr/>
          <p:nvPr/>
        </p:nvSpPr>
        <p:spPr>
          <a:xfrm>
            <a:off x="-1" y="3076149"/>
            <a:ext cx="3032891" cy="323165"/>
          </a:xfrm>
          <a:prstGeom prst="rect">
            <a:avLst/>
          </a:prstGeom>
        </p:spPr>
        <p:txBody>
          <a:bodyPr wrap="square" anchor="ctr">
            <a:spAutoFit/>
          </a:bodyPr>
          <a:lstStyle/>
          <a:p>
            <a:pPr algn="ctr"/>
            <a:r>
              <a:rPr lang="en-US" sz="1500" dirty="0"/>
              <a:t>Accelerate </a:t>
            </a:r>
            <a:r>
              <a:rPr lang="en-US" sz="1500" dirty="0">
                <a:solidFill>
                  <a:schemeClr val="dk1"/>
                </a:solidFill>
              </a:rPr>
              <a:t>incident investigation</a:t>
            </a:r>
          </a:p>
        </p:txBody>
      </p:sp>
      <p:sp>
        <p:nvSpPr>
          <p:cNvPr id="11" name="Oval 10">
            <a:extLst>
              <a:ext uri="{FF2B5EF4-FFF2-40B4-BE49-F238E27FC236}">
                <a16:creationId xmlns:a16="http://schemas.microsoft.com/office/drawing/2014/main" id="{042216E9-F40C-F147-841F-1A178495EB7C}"/>
              </a:ext>
            </a:extLst>
          </p:cNvPr>
          <p:cNvSpPr/>
          <p:nvPr/>
        </p:nvSpPr>
        <p:spPr>
          <a:xfrm>
            <a:off x="1208628" y="1224783"/>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a:t>
            </a:r>
          </a:p>
        </p:txBody>
      </p:sp>
      <p:sp>
        <p:nvSpPr>
          <p:cNvPr id="12" name="Oval 11">
            <a:extLst>
              <a:ext uri="{FF2B5EF4-FFF2-40B4-BE49-F238E27FC236}">
                <a16:creationId xmlns:a16="http://schemas.microsoft.com/office/drawing/2014/main" id="{9B56A770-1020-9644-A673-F7B7BD38492E}"/>
              </a:ext>
            </a:extLst>
          </p:cNvPr>
          <p:cNvSpPr/>
          <p:nvPr/>
        </p:nvSpPr>
        <p:spPr>
          <a:xfrm>
            <a:off x="1208628" y="2460195"/>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a:t>
            </a:r>
          </a:p>
        </p:txBody>
      </p:sp>
      <p:sp>
        <p:nvSpPr>
          <p:cNvPr id="13" name="Rectangle 12">
            <a:extLst>
              <a:ext uri="{FF2B5EF4-FFF2-40B4-BE49-F238E27FC236}">
                <a16:creationId xmlns:a16="http://schemas.microsoft.com/office/drawing/2014/main" id="{05B081B0-AB43-9940-9D18-9F39C8FD7E8B}"/>
              </a:ext>
            </a:extLst>
          </p:cNvPr>
          <p:cNvSpPr/>
          <p:nvPr/>
        </p:nvSpPr>
        <p:spPr>
          <a:xfrm>
            <a:off x="-1" y="4284237"/>
            <a:ext cx="3032889" cy="553998"/>
          </a:xfrm>
          <a:prstGeom prst="rect">
            <a:avLst/>
          </a:prstGeom>
        </p:spPr>
        <p:txBody>
          <a:bodyPr wrap="square" anchor="ctr">
            <a:spAutoFit/>
          </a:bodyPr>
          <a:lstStyle/>
          <a:p>
            <a:pPr algn="ctr"/>
            <a:r>
              <a:rPr lang="en-US" sz="1500" dirty="0"/>
              <a:t>Measure </a:t>
            </a:r>
            <a:r>
              <a:rPr lang="en-US" sz="1500" dirty="0">
                <a:solidFill>
                  <a:schemeClr val="dk1"/>
                </a:solidFill>
              </a:rPr>
              <a:t>effectiveness of security strategy</a:t>
            </a:r>
          </a:p>
        </p:txBody>
      </p:sp>
      <p:sp>
        <p:nvSpPr>
          <p:cNvPr id="14" name="Oval 13">
            <a:extLst>
              <a:ext uri="{FF2B5EF4-FFF2-40B4-BE49-F238E27FC236}">
                <a16:creationId xmlns:a16="http://schemas.microsoft.com/office/drawing/2014/main" id="{8303A537-E5D4-7D4A-83F0-4482357A1D85}"/>
              </a:ext>
            </a:extLst>
          </p:cNvPr>
          <p:cNvSpPr/>
          <p:nvPr/>
        </p:nvSpPr>
        <p:spPr>
          <a:xfrm>
            <a:off x="1208628" y="3695607"/>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t>
            </a:r>
          </a:p>
        </p:txBody>
      </p:sp>
    </p:spTree>
    <p:extLst>
      <p:ext uri="{BB962C8B-B14F-4D97-AF65-F5344CB8AC3E}">
        <p14:creationId xmlns:p14="http://schemas.microsoft.com/office/powerpoint/2010/main" val="3683529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FF0D4-DCE3-460C-AEA3-05C3A94A5B54}"/>
              </a:ext>
            </a:extLst>
          </p:cNvPr>
          <p:cNvSpPr>
            <a:spLocks noGrp="1"/>
          </p:cNvSpPr>
          <p:nvPr>
            <p:ph type="title"/>
          </p:nvPr>
        </p:nvSpPr>
        <p:spPr>
          <a:xfrm>
            <a:off x="137884" y="330936"/>
            <a:ext cx="8229602" cy="615324"/>
          </a:xfrm>
        </p:spPr>
        <p:txBody>
          <a:bodyPr/>
          <a:lstStyle/>
          <a:p>
            <a:r>
              <a:rPr lang="en-US" dirty="0">
                <a:solidFill>
                  <a:schemeClr val="bg2">
                    <a:lumMod val="75000"/>
                  </a:schemeClr>
                </a:solidFill>
                <a:latin typeface="Arial" panose="020B0604020202020204" pitchFamily="34" charset="0"/>
              </a:rPr>
              <a:t>Fix High-Risk Vulnerabilities First with Network Context</a:t>
            </a:r>
            <a:endParaRPr lang="en-US" dirty="0">
              <a:solidFill>
                <a:schemeClr val="bg2">
                  <a:lumMod val="75000"/>
                </a:schemeClr>
              </a:solidFill>
            </a:endParaRPr>
          </a:p>
        </p:txBody>
      </p:sp>
      <p:grpSp>
        <p:nvGrpSpPr>
          <p:cNvPr id="5" name="Group 4">
            <a:extLst>
              <a:ext uri="{FF2B5EF4-FFF2-40B4-BE49-F238E27FC236}">
                <a16:creationId xmlns:a16="http://schemas.microsoft.com/office/drawing/2014/main" id="{D91D7C06-EB24-4074-99F4-C5DF5BB89F3B}"/>
              </a:ext>
            </a:extLst>
          </p:cNvPr>
          <p:cNvGrpSpPr>
            <a:grpSpLocks noChangeAspect="1"/>
          </p:cNvGrpSpPr>
          <p:nvPr/>
        </p:nvGrpSpPr>
        <p:grpSpPr>
          <a:xfrm>
            <a:off x="1762534" y="1267607"/>
            <a:ext cx="5306690" cy="3446405"/>
            <a:chOff x="3598765" y="1688060"/>
            <a:chExt cx="5368456" cy="3486519"/>
          </a:xfrm>
        </p:grpSpPr>
        <p:pic>
          <p:nvPicPr>
            <p:cNvPr id="6" name="Shape 54">
              <a:extLst>
                <a:ext uri="{FF2B5EF4-FFF2-40B4-BE49-F238E27FC236}">
                  <a16:creationId xmlns:a16="http://schemas.microsoft.com/office/drawing/2014/main" id="{FA70D18E-3070-482B-85B6-660722E39B4C}"/>
                </a:ext>
              </a:extLst>
            </p:cNvPr>
            <p:cNvPicPr preferRelativeResize="0"/>
            <p:nvPr/>
          </p:nvPicPr>
          <p:blipFill>
            <a:blip r:embed="rId2">
              <a:alphaModFix/>
            </a:blip>
            <a:stretch>
              <a:fillRect/>
            </a:stretch>
          </p:blipFill>
          <p:spPr>
            <a:xfrm>
              <a:off x="3598765" y="1788607"/>
              <a:ext cx="5368456" cy="3385972"/>
            </a:xfrm>
            <a:prstGeom prst="rect">
              <a:avLst/>
            </a:prstGeom>
            <a:noFill/>
            <a:ln>
              <a:noFill/>
            </a:ln>
            <a:effectLst/>
          </p:spPr>
        </p:pic>
        <p:pic>
          <p:nvPicPr>
            <p:cNvPr id="7" name="Picture 6">
              <a:extLst>
                <a:ext uri="{FF2B5EF4-FFF2-40B4-BE49-F238E27FC236}">
                  <a16:creationId xmlns:a16="http://schemas.microsoft.com/office/drawing/2014/main" id="{EC5F23F0-BF53-4E13-A1EF-9B65067048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093" y="3316484"/>
              <a:ext cx="906780" cy="889000"/>
            </a:xfrm>
            <a:prstGeom prst="rect">
              <a:avLst/>
            </a:prstGeom>
          </p:spPr>
        </p:pic>
        <p:pic>
          <p:nvPicPr>
            <p:cNvPr id="8" name="Picture 7">
              <a:extLst>
                <a:ext uri="{FF2B5EF4-FFF2-40B4-BE49-F238E27FC236}">
                  <a16:creationId xmlns:a16="http://schemas.microsoft.com/office/drawing/2014/main" id="{A1E2B113-22D6-4CEC-8B87-D3AE89795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697" y="1688060"/>
              <a:ext cx="918769" cy="901269"/>
            </a:xfrm>
            <a:prstGeom prst="rect">
              <a:avLst/>
            </a:prstGeom>
          </p:spPr>
        </p:pic>
        <p:cxnSp>
          <p:nvCxnSpPr>
            <p:cNvPr id="9" name="Straight Connector 8">
              <a:extLst>
                <a:ext uri="{FF2B5EF4-FFF2-40B4-BE49-F238E27FC236}">
                  <a16:creationId xmlns:a16="http://schemas.microsoft.com/office/drawing/2014/main" id="{E4447917-2C2F-4701-95F6-4392482DC0FE}"/>
                </a:ext>
              </a:extLst>
            </p:cNvPr>
            <p:cNvCxnSpPr/>
            <p:nvPr/>
          </p:nvCxnSpPr>
          <p:spPr>
            <a:xfrm>
              <a:off x="7951466" y="2024465"/>
              <a:ext cx="464401" cy="251883"/>
            </a:xfrm>
            <a:prstGeom prst="line">
              <a:avLst/>
            </a:prstGeom>
            <a:ln w="3175">
              <a:solidFill>
                <a:schemeClr val="accent6">
                  <a:lumMod val="90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A2321F64-019D-445F-833B-16CB95D01EF2}"/>
              </a:ext>
            </a:extLst>
          </p:cNvPr>
          <p:cNvSpPr txBox="1"/>
          <p:nvPr/>
        </p:nvSpPr>
        <p:spPr>
          <a:xfrm>
            <a:off x="3395058" y="3915754"/>
            <a:ext cx="536143" cy="207749"/>
          </a:xfrm>
          <a:prstGeom prst="rect">
            <a:avLst/>
          </a:prstGeom>
          <a:solidFill>
            <a:schemeClr val="bg1"/>
          </a:solidFill>
          <a:ln w="28575">
            <a:solidFill>
              <a:srgbClr val="CD0920"/>
            </a:solidFill>
          </a:ln>
        </p:spPr>
        <p:txBody>
          <a:bodyPr wrap="square" rtlCol="0">
            <a:spAutoFit/>
          </a:bodyPr>
          <a:lstStyle/>
          <a:p>
            <a:pPr algn="ctr"/>
            <a:r>
              <a:rPr lang="en-US" sz="750"/>
              <a:t>CVSS 6</a:t>
            </a:r>
          </a:p>
        </p:txBody>
      </p:sp>
      <p:sp>
        <p:nvSpPr>
          <p:cNvPr id="11" name="TextBox 10">
            <a:extLst>
              <a:ext uri="{FF2B5EF4-FFF2-40B4-BE49-F238E27FC236}">
                <a16:creationId xmlns:a16="http://schemas.microsoft.com/office/drawing/2014/main" id="{373D25D7-1F66-454A-AA6B-740C05733990}"/>
              </a:ext>
            </a:extLst>
          </p:cNvPr>
          <p:cNvSpPr txBox="1"/>
          <p:nvPr/>
        </p:nvSpPr>
        <p:spPr>
          <a:xfrm>
            <a:off x="3699406" y="2672500"/>
            <a:ext cx="538523" cy="207749"/>
          </a:xfrm>
          <a:prstGeom prst="rect">
            <a:avLst/>
          </a:prstGeom>
          <a:solidFill>
            <a:schemeClr val="bg1"/>
          </a:solidFill>
          <a:ln w="28575">
            <a:solidFill>
              <a:srgbClr val="CD0920"/>
            </a:solidFill>
          </a:ln>
        </p:spPr>
        <p:txBody>
          <a:bodyPr wrap="square" rtlCol="0">
            <a:spAutoFit/>
          </a:bodyPr>
          <a:lstStyle/>
          <a:p>
            <a:pPr algn="ctr"/>
            <a:r>
              <a:rPr lang="en-US" sz="750"/>
              <a:t>CVSS 7</a:t>
            </a:r>
          </a:p>
        </p:txBody>
      </p:sp>
      <p:sp>
        <p:nvSpPr>
          <p:cNvPr id="12" name="TextBox 11">
            <a:extLst>
              <a:ext uri="{FF2B5EF4-FFF2-40B4-BE49-F238E27FC236}">
                <a16:creationId xmlns:a16="http://schemas.microsoft.com/office/drawing/2014/main" id="{42766CD0-90AB-4459-8380-4559E302A191}"/>
              </a:ext>
            </a:extLst>
          </p:cNvPr>
          <p:cNvSpPr txBox="1"/>
          <p:nvPr/>
        </p:nvSpPr>
        <p:spPr>
          <a:xfrm>
            <a:off x="1630185" y="3080882"/>
            <a:ext cx="538306" cy="207749"/>
          </a:xfrm>
          <a:prstGeom prst="rect">
            <a:avLst/>
          </a:prstGeom>
          <a:solidFill>
            <a:schemeClr val="bg1"/>
          </a:solidFill>
          <a:ln w="28575">
            <a:solidFill>
              <a:srgbClr val="CD0920"/>
            </a:solidFill>
          </a:ln>
        </p:spPr>
        <p:txBody>
          <a:bodyPr wrap="square" rtlCol="0">
            <a:spAutoFit/>
          </a:bodyPr>
          <a:lstStyle/>
          <a:p>
            <a:pPr algn="ctr"/>
            <a:r>
              <a:rPr lang="en-US" sz="750"/>
              <a:t>CVSS 9</a:t>
            </a:r>
          </a:p>
        </p:txBody>
      </p:sp>
      <p:sp>
        <p:nvSpPr>
          <p:cNvPr id="13" name="TextBox 12">
            <a:extLst>
              <a:ext uri="{FF2B5EF4-FFF2-40B4-BE49-F238E27FC236}">
                <a16:creationId xmlns:a16="http://schemas.microsoft.com/office/drawing/2014/main" id="{6961A4C7-6444-407C-A4CB-143BF029F6E3}"/>
              </a:ext>
            </a:extLst>
          </p:cNvPr>
          <p:cNvSpPr txBox="1"/>
          <p:nvPr/>
        </p:nvSpPr>
        <p:spPr>
          <a:xfrm>
            <a:off x="4592714" y="4525879"/>
            <a:ext cx="541369" cy="207749"/>
          </a:xfrm>
          <a:prstGeom prst="rect">
            <a:avLst/>
          </a:prstGeom>
          <a:solidFill>
            <a:schemeClr val="bg1"/>
          </a:solidFill>
          <a:ln w="28575">
            <a:solidFill>
              <a:srgbClr val="CD0920"/>
            </a:solidFill>
          </a:ln>
        </p:spPr>
        <p:txBody>
          <a:bodyPr wrap="square" rtlCol="0">
            <a:spAutoFit/>
          </a:bodyPr>
          <a:lstStyle/>
          <a:p>
            <a:pPr algn="ctr"/>
            <a:r>
              <a:rPr lang="en-US" sz="750"/>
              <a:t>CVSS 4</a:t>
            </a:r>
          </a:p>
        </p:txBody>
      </p:sp>
      <p:sp>
        <p:nvSpPr>
          <p:cNvPr id="14" name="Rectangular Callout 35">
            <a:extLst>
              <a:ext uri="{FF2B5EF4-FFF2-40B4-BE49-F238E27FC236}">
                <a16:creationId xmlns:a16="http://schemas.microsoft.com/office/drawing/2014/main" id="{BE28233F-A8C1-4B0F-BDD2-1D4DED3698AD}"/>
              </a:ext>
            </a:extLst>
          </p:cNvPr>
          <p:cNvSpPr/>
          <p:nvPr/>
        </p:nvSpPr>
        <p:spPr>
          <a:xfrm>
            <a:off x="6124502" y="4045905"/>
            <a:ext cx="1254663" cy="220951"/>
          </a:xfrm>
          <a:prstGeom prst="wedgeRectCallout">
            <a:avLst>
              <a:gd name="adj1" fmla="val -109512"/>
              <a:gd name="adj2" fmla="val 161032"/>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Is a critical asset</a:t>
            </a:r>
          </a:p>
        </p:txBody>
      </p:sp>
      <p:sp>
        <p:nvSpPr>
          <p:cNvPr id="15" name="Rectangular Callout 36">
            <a:extLst>
              <a:ext uri="{FF2B5EF4-FFF2-40B4-BE49-F238E27FC236}">
                <a16:creationId xmlns:a16="http://schemas.microsoft.com/office/drawing/2014/main" id="{E9329217-97A0-4661-9005-ADBB1CE4CAF1}"/>
              </a:ext>
            </a:extLst>
          </p:cNvPr>
          <p:cNvSpPr/>
          <p:nvPr/>
        </p:nvSpPr>
        <p:spPr>
          <a:xfrm>
            <a:off x="3423198" y="1229917"/>
            <a:ext cx="1070992" cy="326417"/>
          </a:xfrm>
          <a:prstGeom prst="wedgeRectCallout">
            <a:avLst>
              <a:gd name="adj1" fmla="val 34525"/>
              <a:gd name="adj2" fmla="val 360805"/>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Has access to critical assets</a:t>
            </a:r>
          </a:p>
        </p:txBody>
      </p:sp>
      <p:sp>
        <p:nvSpPr>
          <p:cNvPr id="16" name="Rectangular Callout 37">
            <a:extLst>
              <a:ext uri="{FF2B5EF4-FFF2-40B4-BE49-F238E27FC236}">
                <a16:creationId xmlns:a16="http://schemas.microsoft.com/office/drawing/2014/main" id="{CCD02F4E-6672-464D-A248-2EA4E48B17AB}"/>
              </a:ext>
            </a:extLst>
          </p:cNvPr>
          <p:cNvSpPr/>
          <p:nvPr/>
        </p:nvSpPr>
        <p:spPr>
          <a:xfrm>
            <a:off x="516817" y="1765879"/>
            <a:ext cx="1343898" cy="472072"/>
          </a:xfrm>
          <a:prstGeom prst="wedgeRectCallout">
            <a:avLst>
              <a:gd name="adj1" fmla="val 74006"/>
              <a:gd name="adj2" fmla="val 201029"/>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No access to critical assets or untrusted networks</a:t>
            </a:r>
          </a:p>
        </p:txBody>
      </p:sp>
      <p:sp>
        <p:nvSpPr>
          <p:cNvPr id="17" name="Rectangular Callout 38">
            <a:extLst>
              <a:ext uri="{FF2B5EF4-FFF2-40B4-BE49-F238E27FC236}">
                <a16:creationId xmlns:a16="http://schemas.microsoft.com/office/drawing/2014/main" id="{3EB6EF2B-6A0E-4F82-81E5-0052AC53F22C}"/>
              </a:ext>
            </a:extLst>
          </p:cNvPr>
          <p:cNvSpPr/>
          <p:nvPr/>
        </p:nvSpPr>
        <p:spPr>
          <a:xfrm>
            <a:off x="711102" y="4396950"/>
            <a:ext cx="1297118" cy="317061"/>
          </a:xfrm>
          <a:prstGeom prst="wedgeRectCallout">
            <a:avLst>
              <a:gd name="adj1" fmla="val 146836"/>
              <a:gd name="adj2" fmla="val -227202"/>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Exposed to untrusted network</a:t>
            </a:r>
          </a:p>
        </p:txBody>
      </p:sp>
      <p:cxnSp>
        <p:nvCxnSpPr>
          <p:cNvPr id="18" name="Straight Connector 17">
            <a:extLst>
              <a:ext uri="{FF2B5EF4-FFF2-40B4-BE49-F238E27FC236}">
                <a16:creationId xmlns:a16="http://schemas.microsoft.com/office/drawing/2014/main" id="{19F208F2-738A-4326-B1FE-7D875F4820FF}"/>
              </a:ext>
            </a:extLst>
          </p:cNvPr>
          <p:cNvCxnSpPr/>
          <p:nvPr/>
        </p:nvCxnSpPr>
        <p:spPr>
          <a:xfrm flipV="1">
            <a:off x="2985445" y="3815624"/>
            <a:ext cx="402470" cy="547879"/>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875562E2-B8A6-45C6-B846-47D099B54410}"/>
              </a:ext>
            </a:extLst>
          </p:cNvPr>
          <p:cNvGrpSpPr/>
          <p:nvPr/>
        </p:nvGrpSpPr>
        <p:grpSpPr>
          <a:xfrm>
            <a:off x="4161199" y="2748011"/>
            <a:ext cx="1153439" cy="1755315"/>
            <a:chOff x="4453128" y="3071132"/>
            <a:chExt cx="1537919" cy="2340420"/>
          </a:xfrm>
        </p:grpSpPr>
        <p:cxnSp>
          <p:nvCxnSpPr>
            <p:cNvPr id="20" name="Straight Connector 19">
              <a:extLst>
                <a:ext uri="{FF2B5EF4-FFF2-40B4-BE49-F238E27FC236}">
                  <a16:creationId xmlns:a16="http://schemas.microsoft.com/office/drawing/2014/main" id="{85F6E71F-BF79-453C-8038-4A3F67D7FA4A}"/>
                </a:ext>
              </a:extLst>
            </p:cNvPr>
            <p:cNvCxnSpPr>
              <a:cxnSpLocks/>
            </p:cNvCxnSpPr>
            <p:nvPr/>
          </p:nvCxnSpPr>
          <p:spPr>
            <a:xfrm flipV="1">
              <a:off x="4558352" y="3071132"/>
              <a:ext cx="128705" cy="1105401"/>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C982A4B-C0BC-40AD-9D13-9F5E7590BCA3}"/>
                </a:ext>
              </a:extLst>
            </p:cNvPr>
            <p:cNvCxnSpPr/>
            <p:nvPr/>
          </p:nvCxnSpPr>
          <p:spPr>
            <a:xfrm flipV="1">
              <a:off x="4555435" y="4352269"/>
              <a:ext cx="0" cy="18236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75DE0BFA-2CBD-4265-9DFC-213748C7C97A}"/>
                </a:ext>
              </a:extLst>
            </p:cNvPr>
            <p:cNvCxnSpPr/>
            <p:nvPr/>
          </p:nvCxnSpPr>
          <p:spPr>
            <a:xfrm flipV="1">
              <a:off x="4453128" y="4695393"/>
              <a:ext cx="79116" cy="241099"/>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04F3DA22-718A-4347-BC91-C3080C2152F1}"/>
                </a:ext>
              </a:extLst>
            </p:cNvPr>
            <p:cNvCxnSpPr/>
            <p:nvPr/>
          </p:nvCxnSpPr>
          <p:spPr>
            <a:xfrm>
              <a:off x="4532244" y="5044124"/>
              <a:ext cx="1027308" cy="315116"/>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243D9E19-9C4F-42F0-9B16-B2F1F2995F88}"/>
                </a:ext>
              </a:extLst>
            </p:cNvPr>
            <p:cNvCxnSpPr>
              <a:cxnSpLocks/>
            </p:cNvCxnSpPr>
            <p:nvPr/>
          </p:nvCxnSpPr>
          <p:spPr>
            <a:xfrm>
              <a:off x="5547559" y="4945412"/>
              <a:ext cx="443488" cy="46614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AE200B5-B5F0-41A9-8401-6ABE7F7C5DF7}"/>
                </a:ext>
              </a:extLst>
            </p:cNvPr>
            <p:cNvCxnSpPr/>
            <p:nvPr/>
          </p:nvCxnSpPr>
          <p:spPr>
            <a:xfrm flipH="1">
              <a:off x="5569077" y="5032902"/>
              <a:ext cx="3300" cy="25799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pic>
        <p:nvPicPr>
          <p:cNvPr id="26" name="Picture 25" descr="3sizes.png">
            <a:extLst>
              <a:ext uri="{FF2B5EF4-FFF2-40B4-BE49-F238E27FC236}">
                <a16:creationId xmlns:a16="http://schemas.microsoft.com/office/drawing/2014/main" id="{49FD337C-3BED-4A87-B67A-AA7A1376193A}"/>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4252685" y="2577422"/>
            <a:ext cx="188388" cy="180824"/>
          </a:xfrm>
          <a:prstGeom prst="rect">
            <a:avLst/>
          </a:prstGeom>
        </p:spPr>
      </p:pic>
      <p:pic>
        <p:nvPicPr>
          <p:cNvPr id="27" name="Picture 26" descr="3sizes.png">
            <a:extLst>
              <a:ext uri="{FF2B5EF4-FFF2-40B4-BE49-F238E27FC236}">
                <a16:creationId xmlns:a16="http://schemas.microsoft.com/office/drawing/2014/main" id="{495BD6D6-F959-48DE-9301-BD4EDD10CCD5}"/>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2166731" y="2902405"/>
            <a:ext cx="188388" cy="180824"/>
          </a:xfrm>
          <a:prstGeom prst="rect">
            <a:avLst/>
          </a:prstGeom>
        </p:spPr>
      </p:pic>
      <p:pic>
        <p:nvPicPr>
          <p:cNvPr id="28" name="Picture 27" descr="3sizes.png">
            <a:extLst>
              <a:ext uri="{FF2B5EF4-FFF2-40B4-BE49-F238E27FC236}">
                <a16:creationId xmlns:a16="http://schemas.microsoft.com/office/drawing/2014/main" id="{FEC54099-DC21-4781-B084-CEE3297D47BB}"/>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3287877" y="3734930"/>
            <a:ext cx="188388" cy="180824"/>
          </a:xfrm>
          <a:prstGeom prst="rect">
            <a:avLst/>
          </a:prstGeom>
        </p:spPr>
      </p:pic>
      <p:pic>
        <p:nvPicPr>
          <p:cNvPr id="29" name="Picture 28" descr="3sizes.png">
            <a:extLst>
              <a:ext uri="{FF2B5EF4-FFF2-40B4-BE49-F238E27FC236}">
                <a16:creationId xmlns:a16="http://schemas.microsoft.com/office/drawing/2014/main" id="{010BA3EC-BAD2-4CDE-B0EC-5E02A7CA3F38}"/>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5156956" y="4464092"/>
            <a:ext cx="188388" cy="180824"/>
          </a:xfrm>
          <a:prstGeom prst="rect">
            <a:avLst/>
          </a:prstGeom>
        </p:spPr>
      </p:pic>
      <p:sp>
        <p:nvSpPr>
          <p:cNvPr id="30" name="TextBox 29">
            <a:extLst>
              <a:ext uri="{FF2B5EF4-FFF2-40B4-BE49-F238E27FC236}">
                <a16:creationId xmlns:a16="http://schemas.microsoft.com/office/drawing/2014/main" id="{36A4B071-6A20-4633-B23B-86FE7C289BDC}"/>
              </a:ext>
            </a:extLst>
          </p:cNvPr>
          <p:cNvSpPr txBox="1"/>
          <p:nvPr/>
        </p:nvSpPr>
        <p:spPr>
          <a:xfrm>
            <a:off x="7201571" y="1658150"/>
            <a:ext cx="1603524" cy="1658531"/>
          </a:xfrm>
          <a:prstGeom prst="rect">
            <a:avLst/>
          </a:prstGeom>
          <a:noFill/>
        </p:spPr>
        <p:txBody>
          <a:bodyPr wrap="square" rtlCol="0">
            <a:spAutoFit/>
          </a:bodyPr>
          <a:lstStyle/>
          <a:p>
            <a:r>
              <a:rPr lang="en-US" sz="1200" dirty="0"/>
              <a:t>Remediation order</a:t>
            </a:r>
          </a:p>
          <a:p>
            <a:pPr>
              <a:lnSpc>
                <a:spcPct val="150000"/>
              </a:lnSpc>
              <a:spcBef>
                <a:spcPts val="600"/>
              </a:spcBef>
            </a:pPr>
            <a:r>
              <a:rPr lang="en-US" sz="1200" dirty="0"/>
              <a:t>1.</a:t>
            </a:r>
          </a:p>
          <a:p>
            <a:pPr>
              <a:lnSpc>
                <a:spcPct val="150000"/>
              </a:lnSpc>
              <a:spcBef>
                <a:spcPts val="600"/>
              </a:spcBef>
            </a:pPr>
            <a:r>
              <a:rPr lang="en-US" sz="1200" dirty="0"/>
              <a:t>2.</a:t>
            </a:r>
          </a:p>
          <a:p>
            <a:pPr>
              <a:lnSpc>
                <a:spcPct val="150000"/>
              </a:lnSpc>
              <a:spcBef>
                <a:spcPts val="600"/>
              </a:spcBef>
            </a:pPr>
            <a:r>
              <a:rPr lang="en-US" sz="1200" dirty="0"/>
              <a:t>3.</a:t>
            </a:r>
          </a:p>
          <a:p>
            <a:pPr>
              <a:lnSpc>
                <a:spcPct val="150000"/>
              </a:lnSpc>
              <a:spcBef>
                <a:spcPts val="600"/>
              </a:spcBef>
            </a:pPr>
            <a:r>
              <a:rPr lang="en-US" sz="1200" dirty="0"/>
              <a:t>4.</a:t>
            </a:r>
          </a:p>
        </p:txBody>
      </p:sp>
      <p:sp>
        <p:nvSpPr>
          <p:cNvPr id="31" name="TextBox 30">
            <a:extLst>
              <a:ext uri="{FF2B5EF4-FFF2-40B4-BE49-F238E27FC236}">
                <a16:creationId xmlns:a16="http://schemas.microsoft.com/office/drawing/2014/main" id="{2A180392-570D-4A53-8B89-3571DF533E2F}"/>
              </a:ext>
            </a:extLst>
          </p:cNvPr>
          <p:cNvSpPr txBox="1"/>
          <p:nvPr/>
        </p:nvSpPr>
        <p:spPr>
          <a:xfrm>
            <a:off x="1630185" y="3080882"/>
            <a:ext cx="538306" cy="207749"/>
          </a:xfrm>
          <a:prstGeom prst="rect">
            <a:avLst/>
          </a:prstGeom>
          <a:solidFill>
            <a:schemeClr val="bg1"/>
          </a:solidFill>
          <a:ln w="28575">
            <a:solidFill>
              <a:srgbClr val="CD0920"/>
            </a:solidFill>
          </a:ln>
        </p:spPr>
        <p:txBody>
          <a:bodyPr wrap="square" rtlCol="0">
            <a:spAutoFit/>
          </a:bodyPr>
          <a:lstStyle/>
          <a:p>
            <a:pPr algn="ctr"/>
            <a:r>
              <a:rPr lang="en-US" sz="750"/>
              <a:t>CVSS 9</a:t>
            </a:r>
          </a:p>
        </p:txBody>
      </p:sp>
      <p:sp>
        <p:nvSpPr>
          <p:cNvPr id="32" name="TextBox 31">
            <a:extLst>
              <a:ext uri="{FF2B5EF4-FFF2-40B4-BE49-F238E27FC236}">
                <a16:creationId xmlns:a16="http://schemas.microsoft.com/office/drawing/2014/main" id="{4C3B0103-638F-4E9B-B61E-777A9E8D9E94}"/>
              </a:ext>
            </a:extLst>
          </p:cNvPr>
          <p:cNvSpPr txBox="1"/>
          <p:nvPr/>
        </p:nvSpPr>
        <p:spPr>
          <a:xfrm>
            <a:off x="3696231" y="2671693"/>
            <a:ext cx="538523" cy="207749"/>
          </a:xfrm>
          <a:prstGeom prst="rect">
            <a:avLst/>
          </a:prstGeom>
          <a:solidFill>
            <a:schemeClr val="bg1"/>
          </a:solidFill>
          <a:ln w="28575">
            <a:solidFill>
              <a:srgbClr val="CD0920"/>
            </a:solidFill>
          </a:ln>
        </p:spPr>
        <p:txBody>
          <a:bodyPr wrap="square" rtlCol="0">
            <a:spAutoFit/>
          </a:bodyPr>
          <a:lstStyle/>
          <a:p>
            <a:pPr algn="ctr"/>
            <a:r>
              <a:rPr lang="en-US" sz="750"/>
              <a:t>CVSS 7</a:t>
            </a:r>
          </a:p>
        </p:txBody>
      </p:sp>
      <p:sp>
        <p:nvSpPr>
          <p:cNvPr id="33" name="TextBox 32">
            <a:extLst>
              <a:ext uri="{FF2B5EF4-FFF2-40B4-BE49-F238E27FC236}">
                <a16:creationId xmlns:a16="http://schemas.microsoft.com/office/drawing/2014/main" id="{A41CF46B-DE2F-4412-91D7-AB350A7C9818}"/>
              </a:ext>
            </a:extLst>
          </p:cNvPr>
          <p:cNvSpPr txBox="1"/>
          <p:nvPr/>
        </p:nvSpPr>
        <p:spPr>
          <a:xfrm>
            <a:off x="3395057" y="3915503"/>
            <a:ext cx="539079" cy="207749"/>
          </a:xfrm>
          <a:prstGeom prst="rect">
            <a:avLst/>
          </a:prstGeom>
          <a:solidFill>
            <a:schemeClr val="bg1"/>
          </a:solidFill>
          <a:ln w="28575">
            <a:solidFill>
              <a:srgbClr val="CD0920"/>
            </a:solidFill>
          </a:ln>
        </p:spPr>
        <p:txBody>
          <a:bodyPr wrap="square" rtlCol="0">
            <a:spAutoFit/>
          </a:bodyPr>
          <a:lstStyle/>
          <a:p>
            <a:pPr algn="ctr"/>
            <a:r>
              <a:rPr lang="en-US" sz="750"/>
              <a:t>CVSS 6</a:t>
            </a:r>
          </a:p>
        </p:txBody>
      </p:sp>
      <p:sp>
        <p:nvSpPr>
          <p:cNvPr id="34" name="TextBox 33">
            <a:extLst>
              <a:ext uri="{FF2B5EF4-FFF2-40B4-BE49-F238E27FC236}">
                <a16:creationId xmlns:a16="http://schemas.microsoft.com/office/drawing/2014/main" id="{D05F2209-D5E6-4E73-BC8A-688CAB6AF601}"/>
              </a:ext>
            </a:extLst>
          </p:cNvPr>
          <p:cNvSpPr txBox="1"/>
          <p:nvPr/>
        </p:nvSpPr>
        <p:spPr>
          <a:xfrm>
            <a:off x="4592713" y="4524410"/>
            <a:ext cx="541369" cy="207749"/>
          </a:xfrm>
          <a:prstGeom prst="rect">
            <a:avLst/>
          </a:prstGeom>
          <a:solidFill>
            <a:schemeClr val="bg1"/>
          </a:solidFill>
          <a:ln w="28575">
            <a:solidFill>
              <a:srgbClr val="CD0920"/>
            </a:solidFill>
          </a:ln>
        </p:spPr>
        <p:txBody>
          <a:bodyPr wrap="square" rtlCol="0">
            <a:spAutoFit/>
          </a:bodyPr>
          <a:lstStyle/>
          <a:p>
            <a:pPr algn="ctr"/>
            <a:r>
              <a:rPr lang="en-US" sz="750"/>
              <a:t>CVSS 4</a:t>
            </a:r>
          </a:p>
        </p:txBody>
      </p:sp>
      <p:sp>
        <p:nvSpPr>
          <p:cNvPr id="35" name="TextBox 34">
            <a:extLst>
              <a:ext uri="{FF2B5EF4-FFF2-40B4-BE49-F238E27FC236}">
                <a16:creationId xmlns:a16="http://schemas.microsoft.com/office/drawing/2014/main" id="{DFC9AE40-C6DB-46B7-8E5F-2D658906602B}"/>
              </a:ext>
            </a:extLst>
          </p:cNvPr>
          <p:cNvSpPr txBox="1"/>
          <p:nvPr/>
        </p:nvSpPr>
        <p:spPr>
          <a:xfrm>
            <a:off x="7522181" y="2322700"/>
            <a:ext cx="538523" cy="207749"/>
          </a:xfrm>
          <a:prstGeom prst="rect">
            <a:avLst/>
          </a:prstGeom>
          <a:solidFill>
            <a:schemeClr val="bg1"/>
          </a:solidFill>
          <a:ln w="28575">
            <a:solidFill>
              <a:srgbClr val="CD0920"/>
            </a:solidFill>
          </a:ln>
        </p:spPr>
        <p:txBody>
          <a:bodyPr wrap="square" rtlCol="0">
            <a:spAutoFit/>
          </a:bodyPr>
          <a:lstStyle/>
          <a:p>
            <a:pPr algn="ctr"/>
            <a:r>
              <a:rPr lang="en-US" sz="750"/>
              <a:t>CVSS 7</a:t>
            </a:r>
          </a:p>
        </p:txBody>
      </p:sp>
      <p:sp>
        <p:nvSpPr>
          <p:cNvPr id="36" name="TextBox 35">
            <a:extLst>
              <a:ext uri="{FF2B5EF4-FFF2-40B4-BE49-F238E27FC236}">
                <a16:creationId xmlns:a16="http://schemas.microsoft.com/office/drawing/2014/main" id="{749A0FCD-D1EA-40D7-BC86-F48D1C4B4627}"/>
              </a:ext>
            </a:extLst>
          </p:cNvPr>
          <p:cNvSpPr txBox="1"/>
          <p:nvPr/>
        </p:nvSpPr>
        <p:spPr>
          <a:xfrm>
            <a:off x="7522181" y="1960864"/>
            <a:ext cx="538306" cy="207749"/>
          </a:xfrm>
          <a:prstGeom prst="rect">
            <a:avLst/>
          </a:prstGeom>
          <a:solidFill>
            <a:schemeClr val="bg1"/>
          </a:solidFill>
          <a:ln w="28575">
            <a:solidFill>
              <a:srgbClr val="CD0920"/>
            </a:solidFill>
          </a:ln>
        </p:spPr>
        <p:txBody>
          <a:bodyPr wrap="square" rtlCol="0">
            <a:spAutoFit/>
          </a:bodyPr>
          <a:lstStyle/>
          <a:p>
            <a:pPr algn="ctr"/>
            <a:r>
              <a:rPr lang="en-US" sz="750"/>
              <a:t>CVSS 9</a:t>
            </a:r>
          </a:p>
        </p:txBody>
      </p:sp>
      <p:sp>
        <p:nvSpPr>
          <p:cNvPr id="37" name="TextBox 36">
            <a:extLst>
              <a:ext uri="{FF2B5EF4-FFF2-40B4-BE49-F238E27FC236}">
                <a16:creationId xmlns:a16="http://schemas.microsoft.com/office/drawing/2014/main" id="{A00CA1BB-20DF-4462-8A40-560D94C484BC}"/>
              </a:ext>
            </a:extLst>
          </p:cNvPr>
          <p:cNvSpPr txBox="1"/>
          <p:nvPr/>
        </p:nvSpPr>
        <p:spPr>
          <a:xfrm>
            <a:off x="7522181" y="2665184"/>
            <a:ext cx="539079" cy="207749"/>
          </a:xfrm>
          <a:prstGeom prst="rect">
            <a:avLst/>
          </a:prstGeom>
          <a:solidFill>
            <a:schemeClr val="bg1"/>
          </a:solidFill>
          <a:ln w="28575">
            <a:solidFill>
              <a:srgbClr val="CD0920"/>
            </a:solidFill>
          </a:ln>
        </p:spPr>
        <p:txBody>
          <a:bodyPr wrap="square" rtlCol="0">
            <a:spAutoFit/>
          </a:bodyPr>
          <a:lstStyle/>
          <a:p>
            <a:pPr algn="ctr"/>
            <a:r>
              <a:rPr lang="en-US" sz="750"/>
              <a:t>CVSS 6</a:t>
            </a:r>
          </a:p>
        </p:txBody>
      </p:sp>
      <p:sp>
        <p:nvSpPr>
          <p:cNvPr id="38" name="TextBox 37">
            <a:extLst>
              <a:ext uri="{FF2B5EF4-FFF2-40B4-BE49-F238E27FC236}">
                <a16:creationId xmlns:a16="http://schemas.microsoft.com/office/drawing/2014/main" id="{B07F0F5B-4796-4987-AE4B-808F6DA8E8A1}"/>
              </a:ext>
            </a:extLst>
          </p:cNvPr>
          <p:cNvSpPr txBox="1"/>
          <p:nvPr/>
        </p:nvSpPr>
        <p:spPr>
          <a:xfrm>
            <a:off x="7522181" y="3017345"/>
            <a:ext cx="541369" cy="207749"/>
          </a:xfrm>
          <a:prstGeom prst="rect">
            <a:avLst/>
          </a:prstGeom>
          <a:solidFill>
            <a:schemeClr val="bg1"/>
          </a:solidFill>
          <a:ln w="28575">
            <a:solidFill>
              <a:srgbClr val="CD0920"/>
            </a:solidFill>
          </a:ln>
        </p:spPr>
        <p:txBody>
          <a:bodyPr wrap="square" rtlCol="0">
            <a:spAutoFit/>
          </a:bodyPr>
          <a:lstStyle/>
          <a:p>
            <a:pPr algn="ctr"/>
            <a:r>
              <a:rPr lang="en-US" sz="750" dirty="0"/>
              <a:t>CVSS 4</a:t>
            </a:r>
          </a:p>
        </p:txBody>
      </p:sp>
      <p:sp>
        <p:nvSpPr>
          <p:cNvPr id="39" name="TextBox 38">
            <a:extLst>
              <a:ext uri="{FF2B5EF4-FFF2-40B4-BE49-F238E27FC236}">
                <a16:creationId xmlns:a16="http://schemas.microsoft.com/office/drawing/2014/main" id="{B087961A-EC73-4C1F-9886-B88DD24FBE6A}"/>
              </a:ext>
            </a:extLst>
          </p:cNvPr>
          <p:cNvSpPr txBox="1"/>
          <p:nvPr/>
        </p:nvSpPr>
        <p:spPr>
          <a:xfrm>
            <a:off x="7327261" y="1473783"/>
            <a:ext cx="1352144" cy="276999"/>
          </a:xfrm>
          <a:prstGeom prst="rect">
            <a:avLst/>
          </a:prstGeom>
          <a:noFill/>
        </p:spPr>
        <p:txBody>
          <a:bodyPr wrap="square" rtlCol="0">
            <a:spAutoFit/>
          </a:bodyPr>
          <a:lstStyle/>
          <a:p>
            <a:pPr algn="ctr"/>
            <a:r>
              <a:rPr lang="en-US" sz="1200" dirty="0">
                <a:solidFill>
                  <a:srgbClr val="FF0000"/>
                </a:solidFill>
              </a:rPr>
              <a:t>With RedSeal</a:t>
            </a:r>
          </a:p>
        </p:txBody>
      </p:sp>
      <p:sp>
        <p:nvSpPr>
          <p:cNvPr id="40" name="TextBox 39">
            <a:extLst>
              <a:ext uri="{FF2B5EF4-FFF2-40B4-BE49-F238E27FC236}">
                <a16:creationId xmlns:a16="http://schemas.microsoft.com/office/drawing/2014/main" id="{8402C225-C0A5-4A06-A257-5C52353AC523}"/>
              </a:ext>
            </a:extLst>
          </p:cNvPr>
          <p:cNvSpPr txBox="1"/>
          <p:nvPr/>
        </p:nvSpPr>
        <p:spPr>
          <a:xfrm>
            <a:off x="7528883" y="1960864"/>
            <a:ext cx="538306" cy="207749"/>
          </a:xfrm>
          <a:prstGeom prst="rect">
            <a:avLst/>
          </a:prstGeom>
          <a:solidFill>
            <a:schemeClr val="bg1"/>
          </a:solidFill>
          <a:ln w="28575">
            <a:solidFill>
              <a:srgbClr val="CD0920"/>
            </a:solidFill>
          </a:ln>
        </p:spPr>
        <p:txBody>
          <a:bodyPr wrap="square" rtlCol="0">
            <a:spAutoFit/>
          </a:bodyPr>
          <a:lstStyle/>
          <a:p>
            <a:pPr algn="ctr"/>
            <a:r>
              <a:rPr lang="en-US" sz="750" dirty="0"/>
              <a:t>CVSS 6</a:t>
            </a:r>
          </a:p>
        </p:txBody>
      </p:sp>
      <p:sp>
        <p:nvSpPr>
          <p:cNvPr id="41" name="TextBox 40">
            <a:extLst>
              <a:ext uri="{FF2B5EF4-FFF2-40B4-BE49-F238E27FC236}">
                <a16:creationId xmlns:a16="http://schemas.microsoft.com/office/drawing/2014/main" id="{B77BBA97-E225-40CB-AFD2-542CB6C90AB0}"/>
              </a:ext>
            </a:extLst>
          </p:cNvPr>
          <p:cNvSpPr txBox="1"/>
          <p:nvPr/>
        </p:nvSpPr>
        <p:spPr>
          <a:xfrm>
            <a:off x="7522391" y="2317572"/>
            <a:ext cx="538523" cy="207749"/>
          </a:xfrm>
          <a:prstGeom prst="rect">
            <a:avLst/>
          </a:prstGeom>
          <a:solidFill>
            <a:schemeClr val="bg1"/>
          </a:solidFill>
          <a:ln w="28575">
            <a:solidFill>
              <a:srgbClr val="CD0920"/>
            </a:solidFill>
          </a:ln>
        </p:spPr>
        <p:txBody>
          <a:bodyPr wrap="square" rtlCol="0">
            <a:spAutoFit/>
          </a:bodyPr>
          <a:lstStyle/>
          <a:p>
            <a:pPr algn="ctr"/>
            <a:r>
              <a:rPr lang="en-US" sz="750" dirty="0"/>
              <a:t>CVSS 4</a:t>
            </a:r>
          </a:p>
        </p:txBody>
      </p:sp>
      <p:sp>
        <p:nvSpPr>
          <p:cNvPr id="42" name="TextBox 41">
            <a:extLst>
              <a:ext uri="{FF2B5EF4-FFF2-40B4-BE49-F238E27FC236}">
                <a16:creationId xmlns:a16="http://schemas.microsoft.com/office/drawing/2014/main" id="{BBECB2E9-353B-4FD7-92D8-500DCDA0C4BE}"/>
              </a:ext>
            </a:extLst>
          </p:cNvPr>
          <p:cNvSpPr txBox="1"/>
          <p:nvPr/>
        </p:nvSpPr>
        <p:spPr>
          <a:xfrm>
            <a:off x="7521835" y="2668113"/>
            <a:ext cx="539079" cy="207749"/>
          </a:xfrm>
          <a:prstGeom prst="rect">
            <a:avLst/>
          </a:prstGeom>
          <a:solidFill>
            <a:schemeClr val="bg1"/>
          </a:solidFill>
          <a:ln w="28575">
            <a:solidFill>
              <a:srgbClr val="CD0920"/>
            </a:solidFill>
          </a:ln>
        </p:spPr>
        <p:txBody>
          <a:bodyPr wrap="square" rtlCol="0">
            <a:spAutoFit/>
          </a:bodyPr>
          <a:lstStyle/>
          <a:p>
            <a:pPr algn="ctr"/>
            <a:r>
              <a:rPr lang="en-US" sz="750" dirty="0"/>
              <a:t>CVSS 7</a:t>
            </a:r>
          </a:p>
        </p:txBody>
      </p:sp>
      <p:sp>
        <p:nvSpPr>
          <p:cNvPr id="43" name="TextBox 42">
            <a:extLst>
              <a:ext uri="{FF2B5EF4-FFF2-40B4-BE49-F238E27FC236}">
                <a16:creationId xmlns:a16="http://schemas.microsoft.com/office/drawing/2014/main" id="{79F075D5-B063-40CB-81A9-4DDC54F9C0FB}"/>
              </a:ext>
            </a:extLst>
          </p:cNvPr>
          <p:cNvSpPr txBox="1"/>
          <p:nvPr/>
        </p:nvSpPr>
        <p:spPr>
          <a:xfrm>
            <a:off x="7520689" y="3011071"/>
            <a:ext cx="541369" cy="207749"/>
          </a:xfrm>
          <a:prstGeom prst="rect">
            <a:avLst/>
          </a:prstGeom>
          <a:solidFill>
            <a:schemeClr val="bg1"/>
          </a:solidFill>
          <a:ln w="28575">
            <a:solidFill>
              <a:srgbClr val="CD0920"/>
            </a:solidFill>
          </a:ln>
        </p:spPr>
        <p:txBody>
          <a:bodyPr wrap="square" rtlCol="0">
            <a:spAutoFit/>
          </a:bodyPr>
          <a:lstStyle/>
          <a:p>
            <a:pPr algn="ctr"/>
            <a:r>
              <a:rPr lang="en-US" sz="750" dirty="0"/>
              <a:t>CVSS 9</a:t>
            </a:r>
          </a:p>
        </p:txBody>
      </p:sp>
    </p:spTree>
    <p:extLst>
      <p:ext uri="{BB962C8B-B14F-4D97-AF65-F5344CB8AC3E}">
        <p14:creationId xmlns:p14="http://schemas.microsoft.com/office/powerpoint/2010/main" val="224646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38"/>
                                        </p:tgtEl>
                                      </p:cBhvr>
                                    </p:animEffect>
                                    <p:set>
                                      <p:cBhvr>
                                        <p:cTn id="56" dur="1" fill="hold">
                                          <p:stCondLst>
                                            <p:cond delay="499"/>
                                          </p:stCondLst>
                                        </p:cTn>
                                        <p:tgtEl>
                                          <p:spTgt spid="3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30" grpId="0"/>
      <p:bldP spid="35" grpId="0" animBg="1"/>
      <p:bldP spid="35" grpId="1" animBg="1"/>
      <p:bldP spid="36" grpId="0" animBg="1"/>
      <p:bldP spid="36" grpId="1" animBg="1"/>
      <p:bldP spid="37" grpId="0" animBg="1"/>
      <p:bldP spid="37" grpId="1" animBg="1"/>
      <p:bldP spid="38" grpId="0" animBg="1"/>
      <p:bldP spid="38" grpId="1" animBg="1"/>
      <p:bldP spid="39" grpId="0"/>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78F93A-A659-4A2D-99C0-B09197D4BD35}"/>
              </a:ext>
            </a:extLst>
          </p:cNvPr>
          <p:cNvGrpSpPr>
            <a:grpSpLocks noChangeAspect="1"/>
          </p:cNvGrpSpPr>
          <p:nvPr/>
        </p:nvGrpSpPr>
        <p:grpSpPr>
          <a:xfrm>
            <a:off x="1812396" y="1393679"/>
            <a:ext cx="5306690" cy="3446405"/>
            <a:chOff x="3598765" y="1688060"/>
            <a:chExt cx="5368456" cy="3486519"/>
          </a:xfrm>
        </p:grpSpPr>
        <p:pic>
          <p:nvPicPr>
            <p:cNvPr id="5" name="Shape 54">
              <a:extLst>
                <a:ext uri="{FF2B5EF4-FFF2-40B4-BE49-F238E27FC236}">
                  <a16:creationId xmlns:a16="http://schemas.microsoft.com/office/drawing/2014/main" id="{E439EEF8-7E14-45F2-95BE-4DC1CA14606C}"/>
                </a:ext>
              </a:extLst>
            </p:cNvPr>
            <p:cNvPicPr preferRelativeResize="0"/>
            <p:nvPr/>
          </p:nvPicPr>
          <p:blipFill>
            <a:blip r:embed="rId2">
              <a:alphaModFix/>
            </a:blip>
            <a:stretch>
              <a:fillRect/>
            </a:stretch>
          </p:blipFill>
          <p:spPr>
            <a:xfrm>
              <a:off x="3598765" y="1788607"/>
              <a:ext cx="5368456" cy="3385972"/>
            </a:xfrm>
            <a:prstGeom prst="rect">
              <a:avLst/>
            </a:prstGeom>
            <a:noFill/>
            <a:ln>
              <a:noFill/>
            </a:ln>
            <a:effectLst/>
          </p:spPr>
        </p:pic>
        <p:pic>
          <p:nvPicPr>
            <p:cNvPr id="6" name="Picture 5">
              <a:extLst>
                <a:ext uri="{FF2B5EF4-FFF2-40B4-BE49-F238E27FC236}">
                  <a16:creationId xmlns:a16="http://schemas.microsoft.com/office/drawing/2014/main" id="{CCBB64C6-F062-4467-AB76-12087E15C9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093" y="3316484"/>
              <a:ext cx="906780" cy="889000"/>
            </a:xfrm>
            <a:prstGeom prst="rect">
              <a:avLst/>
            </a:prstGeom>
          </p:spPr>
        </p:pic>
        <p:pic>
          <p:nvPicPr>
            <p:cNvPr id="7" name="Picture 6">
              <a:extLst>
                <a:ext uri="{FF2B5EF4-FFF2-40B4-BE49-F238E27FC236}">
                  <a16:creationId xmlns:a16="http://schemas.microsoft.com/office/drawing/2014/main" id="{4FB2DFF2-33E7-40DB-B295-272227313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697" y="1688060"/>
              <a:ext cx="918769" cy="901269"/>
            </a:xfrm>
            <a:prstGeom prst="rect">
              <a:avLst/>
            </a:prstGeom>
          </p:spPr>
        </p:pic>
        <p:cxnSp>
          <p:nvCxnSpPr>
            <p:cNvPr id="8" name="Straight Connector 7">
              <a:extLst>
                <a:ext uri="{FF2B5EF4-FFF2-40B4-BE49-F238E27FC236}">
                  <a16:creationId xmlns:a16="http://schemas.microsoft.com/office/drawing/2014/main" id="{3A34CF25-E435-4BE5-B50D-9A798AE36885}"/>
                </a:ext>
              </a:extLst>
            </p:cNvPr>
            <p:cNvCxnSpPr/>
            <p:nvPr/>
          </p:nvCxnSpPr>
          <p:spPr>
            <a:xfrm>
              <a:off x="7951466" y="2024465"/>
              <a:ext cx="464401" cy="251883"/>
            </a:xfrm>
            <a:prstGeom prst="line">
              <a:avLst/>
            </a:prstGeom>
            <a:ln w="3175">
              <a:solidFill>
                <a:schemeClr val="accent6">
                  <a:lumMod val="9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3EE7745D-8ADA-49D3-9688-A4807850609F}"/>
              </a:ext>
            </a:extLst>
          </p:cNvPr>
          <p:cNvGrpSpPr/>
          <p:nvPr/>
        </p:nvGrpSpPr>
        <p:grpSpPr>
          <a:xfrm>
            <a:off x="5206819" y="2181856"/>
            <a:ext cx="1376947" cy="1274835"/>
            <a:chOff x="5951219" y="2133600"/>
            <a:chExt cx="1835929" cy="1699780"/>
          </a:xfrm>
        </p:grpSpPr>
        <p:cxnSp>
          <p:nvCxnSpPr>
            <p:cNvPr id="10" name="Straight Connector 9">
              <a:extLst>
                <a:ext uri="{FF2B5EF4-FFF2-40B4-BE49-F238E27FC236}">
                  <a16:creationId xmlns:a16="http://schemas.microsoft.com/office/drawing/2014/main" id="{02F07FB0-FC7F-4430-9AF9-D54F2BF8F47B}"/>
                </a:ext>
              </a:extLst>
            </p:cNvPr>
            <p:cNvCxnSpPr/>
            <p:nvPr/>
          </p:nvCxnSpPr>
          <p:spPr>
            <a:xfrm flipV="1">
              <a:off x="7570839" y="2133600"/>
              <a:ext cx="216309" cy="678426"/>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A25F062-116F-4F03-88BF-1A9970B4EC6F}"/>
                </a:ext>
              </a:extLst>
            </p:cNvPr>
            <p:cNvCxnSpPr/>
            <p:nvPr/>
          </p:nvCxnSpPr>
          <p:spPr>
            <a:xfrm flipV="1">
              <a:off x="7266039" y="2868198"/>
              <a:ext cx="249784" cy="12654"/>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6D09D6F-42F8-41E9-8525-5736259231CB}"/>
                </a:ext>
              </a:extLst>
            </p:cNvPr>
            <p:cNvCxnSpPr/>
            <p:nvPr/>
          </p:nvCxnSpPr>
          <p:spPr>
            <a:xfrm>
              <a:off x="7209551" y="2922379"/>
              <a:ext cx="0" cy="163942"/>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602E10D-C361-4B1E-924A-DC3C039B5001}"/>
                </a:ext>
              </a:extLst>
            </p:cNvPr>
            <p:cNvCxnSpPr/>
            <p:nvPr/>
          </p:nvCxnSpPr>
          <p:spPr>
            <a:xfrm>
              <a:off x="7209551" y="3236837"/>
              <a:ext cx="0" cy="27530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0899F24-4C79-4DBA-96C1-668F6429C648}"/>
                </a:ext>
              </a:extLst>
            </p:cNvPr>
            <p:cNvCxnSpPr/>
            <p:nvPr/>
          </p:nvCxnSpPr>
          <p:spPr>
            <a:xfrm flipH="1">
              <a:off x="6946193" y="3637935"/>
              <a:ext cx="219066" cy="2949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FBC9AF6-14BB-451F-9545-3E06B9435B03}"/>
                </a:ext>
              </a:extLst>
            </p:cNvPr>
            <p:cNvCxnSpPr/>
            <p:nvPr/>
          </p:nvCxnSpPr>
          <p:spPr>
            <a:xfrm flipH="1">
              <a:off x="6184126" y="3666423"/>
              <a:ext cx="600133" cy="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6854C7A-EC99-47E4-95C9-365A07D30EAD}"/>
                </a:ext>
              </a:extLst>
            </p:cNvPr>
            <p:cNvCxnSpPr/>
            <p:nvPr/>
          </p:nvCxnSpPr>
          <p:spPr>
            <a:xfrm flipH="1">
              <a:off x="5951219" y="3709701"/>
              <a:ext cx="130018" cy="123679"/>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sp>
        <p:nvSpPr>
          <p:cNvPr id="17" name="Rectangular Callout 27">
            <a:extLst>
              <a:ext uri="{FF2B5EF4-FFF2-40B4-BE49-F238E27FC236}">
                <a16:creationId xmlns:a16="http://schemas.microsoft.com/office/drawing/2014/main" id="{3F2E578F-226B-4F4D-94EF-937C76AB33A8}"/>
              </a:ext>
            </a:extLst>
          </p:cNvPr>
          <p:cNvSpPr/>
          <p:nvPr/>
        </p:nvSpPr>
        <p:spPr>
          <a:xfrm>
            <a:off x="6026169" y="4192264"/>
            <a:ext cx="1572115" cy="331064"/>
          </a:xfrm>
          <a:prstGeom prst="wedgeRectCallout">
            <a:avLst>
              <a:gd name="adj1" fmla="val -57073"/>
              <a:gd name="adj2" fmla="val -289617"/>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Possible command and control</a:t>
            </a:r>
          </a:p>
        </p:txBody>
      </p:sp>
      <p:sp>
        <p:nvSpPr>
          <p:cNvPr id="18" name="7-Point Star 7">
            <a:extLst>
              <a:ext uri="{FF2B5EF4-FFF2-40B4-BE49-F238E27FC236}">
                <a16:creationId xmlns:a16="http://schemas.microsoft.com/office/drawing/2014/main" id="{00F48DAC-6A9A-4AC3-B1DC-24158D5331E7}"/>
              </a:ext>
            </a:extLst>
          </p:cNvPr>
          <p:cNvSpPr/>
          <p:nvPr/>
        </p:nvSpPr>
        <p:spPr>
          <a:xfrm>
            <a:off x="4725927" y="3363931"/>
            <a:ext cx="596221" cy="295406"/>
          </a:xfrm>
          <a:prstGeom prst="star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a:t>IoC</a:t>
            </a:r>
          </a:p>
        </p:txBody>
      </p:sp>
      <p:grpSp>
        <p:nvGrpSpPr>
          <p:cNvPr id="19" name="Group 18">
            <a:extLst>
              <a:ext uri="{FF2B5EF4-FFF2-40B4-BE49-F238E27FC236}">
                <a16:creationId xmlns:a16="http://schemas.microsoft.com/office/drawing/2014/main" id="{B2EB6471-3B99-4499-8826-E56BE051C035}"/>
              </a:ext>
            </a:extLst>
          </p:cNvPr>
          <p:cNvGrpSpPr/>
          <p:nvPr/>
        </p:nvGrpSpPr>
        <p:grpSpPr>
          <a:xfrm>
            <a:off x="2340932" y="1878152"/>
            <a:ext cx="2784980" cy="2800565"/>
            <a:chOff x="1821462" y="1985692"/>
            <a:chExt cx="3713307" cy="3734086"/>
          </a:xfrm>
        </p:grpSpPr>
        <p:sp>
          <p:nvSpPr>
            <p:cNvPr id="20" name="Rectangular Callout 29">
              <a:extLst>
                <a:ext uri="{FF2B5EF4-FFF2-40B4-BE49-F238E27FC236}">
                  <a16:creationId xmlns:a16="http://schemas.microsoft.com/office/drawing/2014/main" id="{ECFA3899-91C3-42C7-B62E-FCA4BAC79337}"/>
                </a:ext>
              </a:extLst>
            </p:cNvPr>
            <p:cNvSpPr/>
            <p:nvPr/>
          </p:nvSpPr>
          <p:spPr>
            <a:xfrm>
              <a:off x="1856594" y="1993661"/>
              <a:ext cx="2096153" cy="441418"/>
            </a:xfrm>
            <a:prstGeom prst="wedgeRectCallout">
              <a:avLst>
                <a:gd name="adj1" fmla="val 67194"/>
                <a:gd name="adj2" fmla="val 208054"/>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a:t>Reachable </a:t>
              </a:r>
              <a:r>
                <a:rPr lang="en-US" sz="1050" dirty="0"/>
                <a:t>Targets</a:t>
              </a:r>
            </a:p>
          </p:txBody>
        </p:sp>
        <p:pic>
          <p:nvPicPr>
            <p:cNvPr id="21" name="Picture 20" descr="3sizes.png">
              <a:extLst>
                <a:ext uri="{FF2B5EF4-FFF2-40B4-BE49-F238E27FC236}">
                  <a16:creationId xmlns:a16="http://schemas.microsoft.com/office/drawing/2014/main" id="{1E82AE2B-6ED1-44A7-B98D-58FF31503A68}"/>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5283585" y="5478680"/>
              <a:ext cx="251184" cy="241098"/>
            </a:xfrm>
            <a:prstGeom prst="rect">
              <a:avLst/>
            </a:prstGeom>
          </p:spPr>
        </p:pic>
        <p:cxnSp>
          <p:nvCxnSpPr>
            <p:cNvPr id="22" name="Straight Connector 21">
              <a:extLst>
                <a:ext uri="{FF2B5EF4-FFF2-40B4-BE49-F238E27FC236}">
                  <a16:creationId xmlns:a16="http://schemas.microsoft.com/office/drawing/2014/main" id="{0D0B06AE-EE77-438E-9304-CB33FFA452E8}"/>
                </a:ext>
              </a:extLst>
            </p:cNvPr>
            <p:cNvCxnSpPr/>
            <p:nvPr/>
          </p:nvCxnSpPr>
          <p:spPr>
            <a:xfrm flipV="1">
              <a:off x="4355953" y="4941794"/>
              <a:ext cx="40857" cy="30148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pic>
          <p:nvPicPr>
            <p:cNvPr id="23" name="Picture 22" descr="3sizes.png">
              <a:extLst>
                <a:ext uri="{FF2B5EF4-FFF2-40B4-BE49-F238E27FC236}">
                  <a16:creationId xmlns:a16="http://schemas.microsoft.com/office/drawing/2014/main" id="{AFAB4B54-FE6A-4FBB-A0FD-506DA616AA0A}"/>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4403357" y="3083102"/>
              <a:ext cx="251184" cy="241098"/>
            </a:xfrm>
            <a:prstGeom prst="rect">
              <a:avLst/>
            </a:prstGeom>
          </p:spPr>
        </p:pic>
        <p:pic>
          <p:nvPicPr>
            <p:cNvPr id="24" name="Picture 23" descr="3sizes.png">
              <a:extLst>
                <a:ext uri="{FF2B5EF4-FFF2-40B4-BE49-F238E27FC236}">
                  <a16:creationId xmlns:a16="http://schemas.microsoft.com/office/drawing/2014/main" id="{277314E7-F675-400B-B9B9-CD2979D9B6D6}"/>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1922759" y="3101430"/>
              <a:ext cx="251184" cy="241098"/>
            </a:xfrm>
            <a:prstGeom prst="rect">
              <a:avLst/>
            </a:prstGeom>
          </p:spPr>
        </p:pic>
        <p:grpSp>
          <p:nvGrpSpPr>
            <p:cNvPr id="25" name="Group 24">
              <a:extLst>
                <a:ext uri="{FF2B5EF4-FFF2-40B4-BE49-F238E27FC236}">
                  <a16:creationId xmlns:a16="http://schemas.microsoft.com/office/drawing/2014/main" id="{919996FB-18C8-4C6C-9C62-89A5285F3F37}"/>
                </a:ext>
              </a:extLst>
            </p:cNvPr>
            <p:cNvGrpSpPr/>
            <p:nvPr/>
          </p:nvGrpSpPr>
          <p:grpSpPr>
            <a:xfrm>
              <a:off x="1821462" y="3216031"/>
              <a:ext cx="3690253" cy="2406233"/>
              <a:chOff x="1821462" y="3216031"/>
              <a:chExt cx="3690253" cy="2406233"/>
            </a:xfrm>
          </p:grpSpPr>
          <p:cxnSp>
            <p:nvCxnSpPr>
              <p:cNvPr id="30" name="Straight Connector 29">
                <a:extLst>
                  <a:ext uri="{FF2B5EF4-FFF2-40B4-BE49-F238E27FC236}">
                    <a16:creationId xmlns:a16="http://schemas.microsoft.com/office/drawing/2014/main" id="{072C1835-4D36-413B-B5A7-32405DCFF96F}"/>
                  </a:ext>
                </a:extLst>
              </p:cNvPr>
              <p:cNvCxnSpPr/>
              <p:nvPr/>
            </p:nvCxnSpPr>
            <p:spPr>
              <a:xfrm flipV="1">
                <a:off x="4493798" y="4263538"/>
                <a:ext cx="639215" cy="563552"/>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87BD400F-045F-4B59-AE3D-A63E10F51D6B}"/>
                  </a:ext>
                </a:extLst>
              </p:cNvPr>
              <p:cNvCxnSpPr/>
              <p:nvPr/>
            </p:nvCxnSpPr>
            <p:spPr>
              <a:xfrm>
                <a:off x="4355953" y="5222926"/>
                <a:ext cx="1155762" cy="39933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1673D0B3-2BDD-413A-B188-CD7F173EBD50}"/>
                  </a:ext>
                </a:extLst>
              </p:cNvPr>
              <p:cNvGrpSpPr/>
              <p:nvPr/>
            </p:nvGrpSpPr>
            <p:grpSpPr>
              <a:xfrm>
                <a:off x="4447650" y="3281739"/>
                <a:ext cx="98322" cy="1511710"/>
                <a:chOff x="4572000" y="3020961"/>
                <a:chExt cx="98322" cy="1511710"/>
              </a:xfrm>
            </p:grpSpPr>
            <p:cxnSp>
              <p:nvCxnSpPr>
                <p:cNvPr id="41" name="Straight Connector 40">
                  <a:extLst>
                    <a:ext uri="{FF2B5EF4-FFF2-40B4-BE49-F238E27FC236}">
                      <a16:creationId xmlns:a16="http://schemas.microsoft.com/office/drawing/2014/main" id="{95349227-8682-4CB3-9942-BC9847A48EAE}"/>
                    </a:ext>
                  </a:extLst>
                </p:cNvPr>
                <p:cNvCxnSpPr/>
                <p:nvPr/>
              </p:nvCxnSpPr>
              <p:spPr>
                <a:xfrm flipV="1">
                  <a:off x="4572000" y="3020961"/>
                  <a:ext cx="98322" cy="115141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1F0D1A9F-37F0-4D7A-9792-A2B034E5F020}"/>
                    </a:ext>
                  </a:extLst>
                </p:cNvPr>
                <p:cNvCxnSpPr/>
                <p:nvPr/>
              </p:nvCxnSpPr>
              <p:spPr>
                <a:xfrm flipV="1">
                  <a:off x="4572000" y="4331408"/>
                  <a:ext cx="0" cy="20126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A63DEB83-1669-4A1D-806F-1BC1F2977B7A}"/>
                  </a:ext>
                </a:extLst>
              </p:cNvPr>
              <p:cNvCxnSpPr/>
              <p:nvPr/>
            </p:nvCxnSpPr>
            <p:spPr>
              <a:xfrm flipV="1">
                <a:off x="1821462" y="3216031"/>
                <a:ext cx="226889" cy="38029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34" name="Group 33">
                <a:extLst>
                  <a:ext uri="{FF2B5EF4-FFF2-40B4-BE49-F238E27FC236}">
                    <a16:creationId xmlns:a16="http://schemas.microsoft.com/office/drawing/2014/main" id="{31D658BA-B262-47E3-AA2B-05B750A079BB}"/>
                  </a:ext>
                </a:extLst>
              </p:cNvPr>
              <p:cNvGrpSpPr/>
              <p:nvPr/>
            </p:nvGrpSpPr>
            <p:grpSpPr>
              <a:xfrm>
                <a:off x="2209800" y="3668540"/>
                <a:ext cx="2203676" cy="1507409"/>
                <a:chOff x="2209800" y="3668540"/>
                <a:chExt cx="2203676" cy="1507409"/>
              </a:xfrm>
            </p:grpSpPr>
            <p:cxnSp>
              <p:nvCxnSpPr>
                <p:cNvPr id="35" name="Straight Connector 34">
                  <a:extLst>
                    <a:ext uri="{FF2B5EF4-FFF2-40B4-BE49-F238E27FC236}">
                      <a16:creationId xmlns:a16="http://schemas.microsoft.com/office/drawing/2014/main" id="{4A931C21-BB61-4647-8AF5-F1AEA10ED0FA}"/>
                    </a:ext>
                  </a:extLst>
                </p:cNvPr>
                <p:cNvCxnSpPr/>
                <p:nvPr/>
              </p:nvCxnSpPr>
              <p:spPr>
                <a:xfrm>
                  <a:off x="2209800" y="3668540"/>
                  <a:ext cx="177312" cy="224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0A4BE13F-F1BC-4592-8966-AC2B66BB40A7}"/>
                    </a:ext>
                  </a:extLst>
                </p:cNvPr>
                <p:cNvGrpSpPr/>
                <p:nvPr/>
              </p:nvGrpSpPr>
              <p:grpSpPr>
                <a:xfrm>
                  <a:off x="2700950" y="3923453"/>
                  <a:ext cx="1712526" cy="1252496"/>
                  <a:chOff x="2730916" y="3872441"/>
                  <a:chExt cx="1712526" cy="1252496"/>
                </a:xfrm>
              </p:grpSpPr>
              <p:cxnSp>
                <p:nvCxnSpPr>
                  <p:cNvPr id="37" name="Straight Connector 36">
                    <a:extLst>
                      <a:ext uri="{FF2B5EF4-FFF2-40B4-BE49-F238E27FC236}">
                        <a16:creationId xmlns:a16="http://schemas.microsoft.com/office/drawing/2014/main" id="{2E4BA5BE-2973-42AA-BC18-21ECF136F9D9}"/>
                      </a:ext>
                    </a:extLst>
                  </p:cNvPr>
                  <p:cNvCxnSpPr/>
                  <p:nvPr/>
                </p:nvCxnSpPr>
                <p:spPr>
                  <a:xfrm flipV="1">
                    <a:off x="4315984" y="4518899"/>
                    <a:ext cx="127458" cy="8776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42F2745B-B700-4C99-8FC8-4F3ED6283FF1}"/>
                      </a:ext>
                    </a:extLst>
                  </p:cNvPr>
                  <p:cNvCxnSpPr/>
                  <p:nvPr/>
                </p:nvCxnSpPr>
                <p:spPr>
                  <a:xfrm flipV="1">
                    <a:off x="4029071" y="4689076"/>
                    <a:ext cx="189654" cy="3821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589AD05-B316-491D-B8A2-2F0AC4BDB151}"/>
                      </a:ext>
                    </a:extLst>
                  </p:cNvPr>
                  <p:cNvCxnSpPr/>
                  <p:nvPr/>
                </p:nvCxnSpPr>
                <p:spPr>
                  <a:xfrm flipH="1" flipV="1">
                    <a:off x="3732863" y="5071175"/>
                    <a:ext cx="211524" cy="53762"/>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FD1DB40-F9A1-4108-ADA7-AF351FB4C978}"/>
                      </a:ext>
                    </a:extLst>
                  </p:cNvPr>
                  <p:cNvCxnSpPr/>
                  <p:nvPr/>
                </p:nvCxnSpPr>
                <p:spPr>
                  <a:xfrm flipH="1" flipV="1">
                    <a:off x="2730916" y="3872441"/>
                    <a:ext cx="542403" cy="754817"/>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grpSp>
          </p:grpSp>
        </p:grpSp>
        <p:cxnSp>
          <p:nvCxnSpPr>
            <p:cNvPr id="26" name="Straight Connector 25">
              <a:extLst>
                <a:ext uri="{FF2B5EF4-FFF2-40B4-BE49-F238E27FC236}">
                  <a16:creationId xmlns:a16="http://schemas.microsoft.com/office/drawing/2014/main" id="{47D656FC-B4EA-4DC2-A174-946C7A41C33D}"/>
                </a:ext>
              </a:extLst>
            </p:cNvPr>
            <p:cNvCxnSpPr/>
            <p:nvPr/>
          </p:nvCxnSpPr>
          <p:spPr>
            <a:xfrm flipH="1" flipV="1">
              <a:off x="3322999" y="4799191"/>
              <a:ext cx="309677" cy="248683"/>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BE1F1751-4AD9-4ACD-8F29-85E9533998A4}"/>
                </a:ext>
              </a:extLst>
            </p:cNvPr>
            <p:cNvCxnSpPr/>
            <p:nvPr/>
          </p:nvCxnSpPr>
          <p:spPr>
            <a:xfrm flipH="1" flipV="1">
              <a:off x="2468152" y="3703591"/>
              <a:ext cx="161469" cy="107355"/>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3E575DEC-3288-42A0-9D82-E16DC232F62D}"/>
                </a:ext>
              </a:extLst>
            </p:cNvPr>
            <p:cNvCxnSpPr/>
            <p:nvPr/>
          </p:nvCxnSpPr>
          <p:spPr>
            <a:xfrm>
              <a:off x="1901308" y="3665773"/>
              <a:ext cx="177312" cy="2248"/>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sp>
          <p:nvSpPr>
            <p:cNvPr id="29" name="Rectangular Callout 70">
              <a:extLst>
                <a:ext uri="{FF2B5EF4-FFF2-40B4-BE49-F238E27FC236}">
                  <a16:creationId xmlns:a16="http://schemas.microsoft.com/office/drawing/2014/main" id="{8CC93250-7E11-49AD-BF6B-BEFB5C99924A}"/>
                </a:ext>
              </a:extLst>
            </p:cNvPr>
            <p:cNvSpPr/>
            <p:nvPr/>
          </p:nvSpPr>
          <p:spPr>
            <a:xfrm>
              <a:off x="1893555" y="1985692"/>
              <a:ext cx="2096153" cy="441418"/>
            </a:xfrm>
            <a:prstGeom prst="wedgeRectCallout">
              <a:avLst>
                <a:gd name="adj1" fmla="val -38826"/>
                <a:gd name="adj2" fmla="val 208054"/>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t>Reachable targets</a:t>
              </a:r>
            </a:p>
          </p:txBody>
        </p:sp>
      </p:grpSp>
      <p:sp>
        <p:nvSpPr>
          <p:cNvPr id="43" name="Date Placeholder 18">
            <a:extLst>
              <a:ext uri="{FF2B5EF4-FFF2-40B4-BE49-F238E27FC236}">
                <a16:creationId xmlns:a16="http://schemas.microsoft.com/office/drawing/2014/main" id="{4C1F45D3-98C2-42E8-834F-76831640F2A1}"/>
              </a:ext>
            </a:extLst>
          </p:cNvPr>
          <p:cNvSpPr txBox="1">
            <a:spLocks/>
          </p:cNvSpPr>
          <p:nvPr/>
        </p:nvSpPr>
        <p:spPr>
          <a:xfrm>
            <a:off x="457200" y="6356350"/>
            <a:ext cx="2133600" cy="365125"/>
          </a:xfrm>
          <a:prstGeom prst="rect">
            <a:avLst/>
          </a:prstGeom>
        </p:spPr>
        <p:txBody>
          <a:bodyPr vert="horz" wrap="square" lIns="91440" tIns="0" rIns="91440" bIns="0" numCol="1" anchor="ctr"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kern="1200">
                <a:solidFill>
                  <a:srgbClr val="8A8A8A"/>
                </a:solidFill>
                <a:latin typeface="Arial" pitchFamily="-100" charset="0"/>
                <a:ea typeface="Arial" pitchFamily="-100" charset="0"/>
                <a:cs typeface="Arial" pitchFamily="-100" charset="0"/>
              </a:defRPr>
            </a:lvl1pPr>
            <a:lvl2pPr marL="4572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2pPr>
            <a:lvl3pPr marL="9144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3pPr>
            <a:lvl4pPr marL="13716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4pPr>
            <a:lvl5pPr marL="18288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5pPr>
            <a:lvl6pPr marL="22860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6pPr>
            <a:lvl7pPr marL="27432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7pPr>
            <a:lvl8pPr marL="32004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8pPr>
            <a:lvl9pPr marL="36576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9pPr>
          </a:lstStyle>
          <a:p>
            <a:pPr>
              <a:defRPr/>
            </a:pPr>
            <a:fld id="{35D9BA8F-7E26-5A4D-9DD7-13924A3951F4}" type="datetime1">
              <a:rPr lang="en-US" smtClean="0"/>
              <a:pPr>
                <a:defRPr/>
              </a:pPr>
              <a:t>6/17/20</a:t>
            </a:fld>
            <a:endParaRPr lang="en-US" dirty="0"/>
          </a:p>
        </p:txBody>
      </p:sp>
      <p:sp>
        <p:nvSpPr>
          <p:cNvPr id="44" name="Title 1">
            <a:extLst>
              <a:ext uri="{FF2B5EF4-FFF2-40B4-BE49-F238E27FC236}">
                <a16:creationId xmlns:a16="http://schemas.microsoft.com/office/drawing/2014/main" id="{DE5B271D-5700-469A-8DB7-D51CDE0DE9BF}"/>
              </a:ext>
            </a:extLst>
          </p:cNvPr>
          <p:cNvSpPr>
            <a:spLocks noGrp="1"/>
          </p:cNvSpPr>
          <p:nvPr>
            <p:ph type="title"/>
          </p:nvPr>
        </p:nvSpPr>
        <p:spPr>
          <a:xfrm>
            <a:off x="457200" y="211673"/>
            <a:ext cx="8229602" cy="615324"/>
          </a:xfrm>
        </p:spPr>
        <p:txBody>
          <a:bodyPr/>
          <a:lstStyle/>
          <a:p>
            <a:r>
              <a:rPr lang="en-US" dirty="0">
                <a:solidFill>
                  <a:schemeClr val="bg2">
                    <a:lumMod val="75000"/>
                  </a:schemeClr>
                </a:solidFill>
                <a:latin typeface="Arial" panose="020B0604020202020204" pitchFamily="34" charset="0"/>
              </a:rPr>
              <a:t>Accelerate Incident Response with Network Context</a:t>
            </a:r>
            <a:endParaRPr lang="en-US" dirty="0">
              <a:solidFill>
                <a:schemeClr val="bg2">
                  <a:lumMod val="75000"/>
                </a:schemeClr>
              </a:solidFill>
            </a:endParaRPr>
          </a:p>
        </p:txBody>
      </p:sp>
    </p:spTree>
    <p:extLst>
      <p:ext uri="{BB962C8B-B14F-4D97-AF65-F5344CB8AC3E}">
        <p14:creationId xmlns:p14="http://schemas.microsoft.com/office/powerpoint/2010/main" val="13244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8">
            <a:extLst>
              <a:ext uri="{FF2B5EF4-FFF2-40B4-BE49-F238E27FC236}">
                <a16:creationId xmlns:a16="http://schemas.microsoft.com/office/drawing/2014/main" id="{440EDAFC-FFA6-436C-9ECB-05AE583BA881}"/>
              </a:ext>
            </a:extLst>
          </p:cNvPr>
          <p:cNvSpPr txBox="1">
            <a:spLocks/>
          </p:cNvSpPr>
          <p:nvPr/>
        </p:nvSpPr>
        <p:spPr>
          <a:xfrm>
            <a:off x="457200" y="6217204"/>
            <a:ext cx="2133600" cy="365125"/>
          </a:xfrm>
          <a:prstGeom prst="rect">
            <a:avLst/>
          </a:prstGeom>
        </p:spPr>
        <p:txBody>
          <a:bodyPr vert="horz" wrap="square" lIns="91440" tIns="0" rIns="91440" bIns="0" numCol="1" anchor="ctr" anchorCtr="0" compatLnSpc="1">
            <a:prstTxWarp prst="textNoShape">
              <a:avLst/>
            </a:prstTxWarp>
          </a:bodyPr>
          <a:lstStyle>
            <a:defPPr>
              <a:defRPr lang="en-US"/>
            </a:defPPr>
            <a:lvl1pPr marL="0" algn="l" defTabSz="457200" rtl="0" eaLnBrk="1" fontAlgn="base" latinLnBrk="0" hangingPunct="1">
              <a:spcBef>
                <a:spcPct val="0"/>
              </a:spcBef>
              <a:spcAft>
                <a:spcPct val="0"/>
              </a:spcAft>
              <a:defRPr sz="1200" kern="1200">
                <a:solidFill>
                  <a:srgbClr val="8A8A8A"/>
                </a:solidFill>
                <a:latin typeface="Arial" pitchFamily="-100" charset="0"/>
                <a:ea typeface="Arial" pitchFamily="-100" charset="0"/>
                <a:cs typeface="Arial" pitchFamily="-100" charset="0"/>
              </a:defRPr>
            </a:lvl1pPr>
            <a:lvl2pPr marL="4572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2pPr>
            <a:lvl3pPr marL="9144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3pPr>
            <a:lvl4pPr marL="13716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4pPr>
            <a:lvl5pPr marL="1828800" algn="l" defTabSz="457200" rtl="0" eaLnBrk="1" fontAlgn="base" latinLnBrk="0" hangingPunct="1">
              <a:spcBef>
                <a:spcPct val="0"/>
              </a:spcBef>
              <a:spcAft>
                <a:spcPct val="0"/>
              </a:spcAft>
              <a:defRPr sz="1600" kern="1200">
                <a:solidFill>
                  <a:schemeClr val="tx1"/>
                </a:solidFill>
                <a:latin typeface="Arial" pitchFamily="4" charset="0"/>
                <a:ea typeface="ＭＳ Ｐゴシック" pitchFamily="4" charset="-128"/>
                <a:cs typeface="ＭＳ Ｐゴシック" pitchFamily="4" charset="-128"/>
              </a:defRPr>
            </a:lvl5pPr>
            <a:lvl6pPr marL="22860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6pPr>
            <a:lvl7pPr marL="27432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7pPr>
            <a:lvl8pPr marL="32004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8pPr>
            <a:lvl9pPr marL="3657600" algn="l" defTabSz="457200" rtl="0" eaLnBrk="1" latinLnBrk="0" hangingPunct="1">
              <a:defRPr sz="1600" kern="1200">
                <a:solidFill>
                  <a:schemeClr val="tx1"/>
                </a:solidFill>
                <a:latin typeface="Arial" pitchFamily="4" charset="0"/>
                <a:ea typeface="ＭＳ Ｐゴシック" pitchFamily="4" charset="-128"/>
                <a:cs typeface="ＭＳ Ｐゴシック" pitchFamily="4" charset="-128"/>
              </a:defRPr>
            </a:lvl9pPr>
          </a:lstStyle>
          <a:p>
            <a:pPr>
              <a:defRPr/>
            </a:pPr>
            <a:fld id="{35D9BA8F-7E26-5A4D-9DD7-13924A3951F4}" type="datetime1">
              <a:rPr lang="en-US" smtClean="0"/>
              <a:pPr>
                <a:defRPr/>
              </a:pPr>
              <a:t>6/17/20</a:t>
            </a:fld>
            <a:endParaRPr lang="en-US" dirty="0"/>
          </a:p>
        </p:txBody>
      </p:sp>
      <p:sp>
        <p:nvSpPr>
          <p:cNvPr id="5" name="Title 1">
            <a:extLst>
              <a:ext uri="{FF2B5EF4-FFF2-40B4-BE49-F238E27FC236}">
                <a16:creationId xmlns:a16="http://schemas.microsoft.com/office/drawing/2014/main" id="{6E6EAF37-AA69-45FA-9DF7-405CDF66DC38}"/>
              </a:ext>
            </a:extLst>
          </p:cNvPr>
          <p:cNvSpPr>
            <a:spLocks noGrp="1"/>
          </p:cNvSpPr>
          <p:nvPr>
            <p:ph type="title"/>
          </p:nvPr>
        </p:nvSpPr>
        <p:spPr>
          <a:xfrm>
            <a:off x="457200" y="161978"/>
            <a:ext cx="8229602" cy="615324"/>
          </a:xfrm>
        </p:spPr>
        <p:txBody>
          <a:bodyPr/>
          <a:lstStyle/>
          <a:p>
            <a:r>
              <a:rPr lang="en-US" dirty="0">
                <a:latin typeface="Arial" panose="020B0604020202020204" pitchFamily="34" charset="0"/>
              </a:rPr>
              <a:t>Risk Measurement: Digital Resilience Score</a:t>
            </a:r>
            <a:endParaRPr lang="en-US" dirty="0"/>
          </a:p>
        </p:txBody>
      </p:sp>
      <p:pic>
        <p:nvPicPr>
          <p:cNvPr id="6" name="Picture 5">
            <a:extLst>
              <a:ext uri="{FF2B5EF4-FFF2-40B4-BE49-F238E27FC236}">
                <a16:creationId xmlns:a16="http://schemas.microsoft.com/office/drawing/2014/main" id="{BF746377-2222-4692-87AF-8503CA6BD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3075" y="950730"/>
            <a:ext cx="6610499" cy="4021410"/>
          </a:xfrm>
          <a:prstGeom prst="rect">
            <a:avLst/>
          </a:prstGeom>
          <a:ln>
            <a:solidFill>
              <a:schemeClr val="tx2">
                <a:lumMod val="50000"/>
              </a:schemeClr>
            </a:solidFill>
          </a:ln>
        </p:spPr>
      </p:pic>
      <p:sp>
        <p:nvSpPr>
          <p:cNvPr id="7" name="Rectangular Callout 46">
            <a:extLst>
              <a:ext uri="{FF2B5EF4-FFF2-40B4-BE49-F238E27FC236}">
                <a16:creationId xmlns:a16="http://schemas.microsoft.com/office/drawing/2014/main" id="{72712BA1-E77F-4651-9AFE-C798DE574CFA}"/>
              </a:ext>
            </a:extLst>
          </p:cNvPr>
          <p:cNvSpPr/>
          <p:nvPr/>
        </p:nvSpPr>
        <p:spPr>
          <a:xfrm>
            <a:off x="4248423" y="2511842"/>
            <a:ext cx="1387880" cy="317278"/>
          </a:xfrm>
          <a:prstGeom prst="wedgeRectCallout">
            <a:avLst>
              <a:gd name="adj1" fmla="val 56474"/>
              <a:gd name="adj2" fmla="val 138922"/>
            </a:avLst>
          </a:prstGeom>
          <a:solidFill>
            <a:srgbClr val="1B4560"/>
          </a:solidFill>
          <a:ln>
            <a:noFill/>
          </a:ln>
          <a:effectLst>
            <a:outerShdw blurRad="40005"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Trending</a:t>
            </a:r>
          </a:p>
        </p:txBody>
      </p:sp>
      <p:sp>
        <p:nvSpPr>
          <p:cNvPr id="8" name="Rectangular Callout 48">
            <a:extLst>
              <a:ext uri="{FF2B5EF4-FFF2-40B4-BE49-F238E27FC236}">
                <a16:creationId xmlns:a16="http://schemas.microsoft.com/office/drawing/2014/main" id="{10114C8B-EB60-4146-A777-A96796FDBD55}"/>
              </a:ext>
            </a:extLst>
          </p:cNvPr>
          <p:cNvSpPr/>
          <p:nvPr/>
        </p:nvSpPr>
        <p:spPr>
          <a:xfrm>
            <a:off x="6229362" y="1460288"/>
            <a:ext cx="1611766" cy="389396"/>
          </a:xfrm>
          <a:prstGeom prst="wedgeRectCallout">
            <a:avLst>
              <a:gd name="adj1" fmla="val -85671"/>
              <a:gd name="adj2" fmla="val 87943"/>
            </a:avLst>
          </a:prstGeom>
          <a:solidFill>
            <a:srgbClr val="1B4560"/>
          </a:solidFill>
          <a:ln>
            <a:noFill/>
          </a:ln>
          <a:effectLst>
            <a:outerShdw blurRad="40005"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Access policy status</a:t>
            </a:r>
          </a:p>
        </p:txBody>
      </p:sp>
      <p:sp>
        <p:nvSpPr>
          <p:cNvPr id="9" name="Rectangular Callout 49">
            <a:extLst>
              <a:ext uri="{FF2B5EF4-FFF2-40B4-BE49-F238E27FC236}">
                <a16:creationId xmlns:a16="http://schemas.microsoft.com/office/drawing/2014/main" id="{463A6AB2-2B56-4AEC-9B83-DBEAD47EA4EE}"/>
              </a:ext>
            </a:extLst>
          </p:cNvPr>
          <p:cNvSpPr/>
          <p:nvPr/>
        </p:nvSpPr>
        <p:spPr>
          <a:xfrm>
            <a:off x="2061968" y="3681719"/>
            <a:ext cx="1680519" cy="469556"/>
          </a:xfrm>
          <a:prstGeom prst="wedgeRectCallout">
            <a:avLst>
              <a:gd name="adj1" fmla="val -40686"/>
              <a:gd name="adj2" fmla="val 91447"/>
            </a:avLst>
          </a:prstGeom>
          <a:solidFill>
            <a:srgbClr val="1B4560"/>
          </a:solidFill>
          <a:ln>
            <a:noFill/>
          </a:ln>
          <a:effectLst>
            <a:outerShdw blurRad="40005"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Actionable intelligence</a:t>
            </a:r>
          </a:p>
        </p:txBody>
      </p:sp>
      <p:sp>
        <p:nvSpPr>
          <p:cNvPr id="10" name="Rectangular Callout 50">
            <a:extLst>
              <a:ext uri="{FF2B5EF4-FFF2-40B4-BE49-F238E27FC236}">
                <a16:creationId xmlns:a16="http://schemas.microsoft.com/office/drawing/2014/main" id="{D7CB5BCC-E9BF-411B-B8DD-1CFBA5D65F6E}"/>
              </a:ext>
            </a:extLst>
          </p:cNvPr>
          <p:cNvSpPr/>
          <p:nvPr/>
        </p:nvSpPr>
        <p:spPr>
          <a:xfrm>
            <a:off x="1440425" y="1316027"/>
            <a:ext cx="1548581" cy="403843"/>
          </a:xfrm>
          <a:prstGeom prst="wedgeRectCallout">
            <a:avLst>
              <a:gd name="adj1" fmla="val -45914"/>
              <a:gd name="adj2" fmla="val 107513"/>
            </a:avLst>
          </a:prstGeom>
          <a:solidFill>
            <a:srgbClr val="1B4560"/>
          </a:solidFill>
          <a:ln>
            <a:noFill/>
          </a:ln>
          <a:effectLst>
            <a:outerShdw blurRad="40005"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Digital Resilience Score</a:t>
            </a:r>
          </a:p>
        </p:txBody>
      </p:sp>
    </p:spTree>
    <p:extLst>
      <p:ext uri="{BB962C8B-B14F-4D97-AF65-F5344CB8AC3E}">
        <p14:creationId xmlns:p14="http://schemas.microsoft.com/office/powerpoint/2010/main" val="24780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DA2AF9-5848-4716-A141-97DA95417570}"/>
              </a:ext>
            </a:extLst>
          </p:cNvPr>
          <p:cNvSpPr>
            <a:spLocks noGrp="1"/>
          </p:cNvSpPr>
          <p:nvPr>
            <p:ph type="title"/>
          </p:nvPr>
        </p:nvSpPr>
        <p:spPr>
          <a:xfrm>
            <a:off x="432485" y="247438"/>
            <a:ext cx="6701481" cy="615324"/>
          </a:xfrm>
        </p:spPr>
        <p:txBody>
          <a:bodyPr>
            <a:noAutofit/>
          </a:bodyPr>
          <a:lstStyle/>
          <a:p>
            <a:r>
              <a:rPr lang="en-US" dirty="0">
                <a:solidFill>
                  <a:schemeClr val="bg2">
                    <a:lumMod val="75000"/>
                  </a:schemeClr>
                </a:solidFill>
              </a:rPr>
              <a:t>What Do You Have, How Is It Connected and </a:t>
            </a:r>
            <a:br>
              <a:rPr lang="en-US" dirty="0">
                <a:solidFill>
                  <a:schemeClr val="bg2">
                    <a:lumMod val="75000"/>
                  </a:schemeClr>
                </a:solidFill>
              </a:rPr>
            </a:br>
            <a:r>
              <a:rPr lang="en-US" dirty="0">
                <a:solidFill>
                  <a:schemeClr val="bg2">
                    <a:lumMod val="75000"/>
                  </a:schemeClr>
                </a:solidFill>
              </a:rPr>
              <a:t>What’s at Risk?</a:t>
            </a:r>
          </a:p>
        </p:txBody>
      </p:sp>
      <p:graphicFrame>
        <p:nvGraphicFramePr>
          <p:cNvPr id="5" name="Diagram 4">
            <a:extLst>
              <a:ext uri="{FF2B5EF4-FFF2-40B4-BE49-F238E27FC236}">
                <a16:creationId xmlns:a16="http://schemas.microsoft.com/office/drawing/2014/main" id="{7494825E-1049-433A-9DF9-37604A30A96F}"/>
              </a:ext>
            </a:extLst>
          </p:cNvPr>
          <p:cNvGraphicFramePr/>
          <p:nvPr>
            <p:extLst>
              <p:ext uri="{D42A27DB-BD31-4B8C-83A1-F6EECF244321}">
                <p14:modId xmlns:p14="http://schemas.microsoft.com/office/powerpoint/2010/main" val="1150174630"/>
              </p:ext>
            </p:extLst>
          </p:nvPr>
        </p:nvGraphicFramePr>
        <p:xfrm>
          <a:off x="2112483" y="1252954"/>
          <a:ext cx="4876181" cy="34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A27073CB-CFB6-45DB-AE9B-08E45A7E731E}"/>
              </a:ext>
            </a:extLst>
          </p:cNvPr>
          <p:cNvGrpSpPr/>
          <p:nvPr/>
        </p:nvGrpSpPr>
        <p:grpSpPr>
          <a:xfrm>
            <a:off x="1391012" y="1326974"/>
            <a:ext cx="2052371" cy="1071891"/>
            <a:chOff x="196673" y="1731789"/>
            <a:chExt cx="1557516" cy="2035062"/>
          </a:xfrm>
          <a:solidFill>
            <a:srgbClr val="405D00"/>
          </a:solidFill>
        </p:grpSpPr>
        <p:sp>
          <p:nvSpPr>
            <p:cNvPr id="7" name="Rounded Rectangle 8">
              <a:extLst>
                <a:ext uri="{FF2B5EF4-FFF2-40B4-BE49-F238E27FC236}">
                  <a16:creationId xmlns:a16="http://schemas.microsoft.com/office/drawing/2014/main" id="{6B76F5B5-D767-4E58-B90E-4AE939B72BF5}"/>
                </a:ext>
              </a:extLst>
            </p:cNvPr>
            <p:cNvSpPr/>
            <p:nvPr/>
          </p:nvSpPr>
          <p:spPr>
            <a:xfrm>
              <a:off x="196673" y="1731789"/>
              <a:ext cx="1557516" cy="2035062"/>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F60ED3FC-3EDD-439E-BF47-64AAAF5F1784}"/>
                </a:ext>
              </a:extLst>
            </p:cNvPr>
            <p:cNvSpPr txBox="1"/>
            <p:nvPr/>
          </p:nvSpPr>
          <p:spPr>
            <a:xfrm>
              <a:off x="242291" y="1777407"/>
              <a:ext cx="1466280" cy="19438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lnSpc>
                  <a:spcPct val="90000"/>
                </a:lnSpc>
                <a:spcAft>
                  <a:spcPct val="35000"/>
                </a:spcAft>
              </a:pPr>
              <a:r>
                <a:rPr lang="en-US" sz="1400" b="1" dirty="0">
                  <a:solidFill>
                    <a:prstClr val="white"/>
                  </a:solidFill>
                </a:rPr>
                <a:t>Risk scoring and digital resilience</a:t>
              </a:r>
            </a:p>
            <a:p>
              <a:pPr algn="ctr" defTabSz="466725">
                <a:lnSpc>
                  <a:spcPct val="90000"/>
                </a:lnSpc>
                <a:spcAft>
                  <a:spcPct val="35000"/>
                </a:spcAft>
              </a:pPr>
              <a:r>
                <a:rPr lang="en-US" sz="1050" dirty="0">
                  <a:solidFill>
                    <a:prstClr val="white"/>
                  </a:solidFill>
                  <a:latin typeface="Arial" panose="020B0604020202020204" pitchFamily="34" charset="0"/>
                </a:rPr>
                <a:t>Measure your security posture</a:t>
              </a:r>
              <a:endParaRPr lang="en-US" sz="1050" dirty="0"/>
            </a:p>
          </p:txBody>
        </p:sp>
      </p:grpSp>
      <p:grpSp>
        <p:nvGrpSpPr>
          <p:cNvPr id="9" name="Group 8">
            <a:extLst>
              <a:ext uri="{FF2B5EF4-FFF2-40B4-BE49-F238E27FC236}">
                <a16:creationId xmlns:a16="http://schemas.microsoft.com/office/drawing/2014/main" id="{372C053A-BF62-43F9-9796-F58B8BE148F4}"/>
              </a:ext>
            </a:extLst>
          </p:cNvPr>
          <p:cNvGrpSpPr/>
          <p:nvPr/>
        </p:nvGrpSpPr>
        <p:grpSpPr>
          <a:xfrm>
            <a:off x="1391011" y="3576366"/>
            <a:ext cx="2052371" cy="934375"/>
            <a:chOff x="2234534" y="1709758"/>
            <a:chExt cx="1808341" cy="2101155"/>
          </a:xfrm>
          <a:solidFill>
            <a:srgbClr val="1E82CE"/>
          </a:solidFill>
        </p:grpSpPr>
        <p:sp>
          <p:nvSpPr>
            <p:cNvPr id="10" name="Rounded Rectangle 11">
              <a:extLst>
                <a:ext uri="{FF2B5EF4-FFF2-40B4-BE49-F238E27FC236}">
                  <a16:creationId xmlns:a16="http://schemas.microsoft.com/office/drawing/2014/main" id="{EF950170-A930-47C2-A66A-CB7EB4067256}"/>
                </a:ext>
              </a:extLst>
            </p:cNvPr>
            <p:cNvSpPr/>
            <p:nvPr/>
          </p:nvSpPr>
          <p:spPr>
            <a:xfrm>
              <a:off x="2234534" y="1709758"/>
              <a:ext cx="1808341" cy="2101155"/>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512DEA82-8F3D-482F-AA6D-ABC60047B391}"/>
                </a:ext>
              </a:extLst>
            </p:cNvPr>
            <p:cNvSpPr txBox="1"/>
            <p:nvPr/>
          </p:nvSpPr>
          <p:spPr>
            <a:xfrm>
              <a:off x="2299887" y="2146632"/>
              <a:ext cx="1674077" cy="16119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r>
                <a:rPr lang="en-US" sz="1400" b="1" dirty="0">
                  <a:solidFill>
                    <a:prstClr val="white"/>
                  </a:solidFill>
                </a:rPr>
                <a:t>Network segmentation</a:t>
              </a:r>
            </a:p>
            <a:p>
              <a:pPr algn="ctr" defTabSz="433388">
                <a:lnSpc>
                  <a:spcPct val="90000"/>
                </a:lnSpc>
                <a:spcAft>
                  <a:spcPct val="35000"/>
                </a:spcAft>
              </a:pPr>
              <a:r>
                <a:rPr lang="en-US" sz="1050" dirty="0"/>
                <a:t>Build network model and validate segmentation</a:t>
              </a:r>
            </a:p>
            <a:p>
              <a:pPr algn="ctr"/>
              <a:endParaRPr lang="en-US" sz="1050" dirty="0"/>
            </a:p>
          </p:txBody>
        </p:sp>
      </p:grpSp>
      <p:grpSp>
        <p:nvGrpSpPr>
          <p:cNvPr id="12" name="Group 11">
            <a:extLst>
              <a:ext uri="{FF2B5EF4-FFF2-40B4-BE49-F238E27FC236}">
                <a16:creationId xmlns:a16="http://schemas.microsoft.com/office/drawing/2014/main" id="{F126877C-2D7B-4E5A-B4FD-8F0B8FCED417}"/>
              </a:ext>
            </a:extLst>
          </p:cNvPr>
          <p:cNvGrpSpPr/>
          <p:nvPr/>
        </p:nvGrpSpPr>
        <p:grpSpPr>
          <a:xfrm>
            <a:off x="5627643" y="1310793"/>
            <a:ext cx="2090084" cy="1001387"/>
            <a:chOff x="4393509" y="1673647"/>
            <a:chExt cx="1557516" cy="2151345"/>
          </a:xfrm>
          <a:solidFill>
            <a:srgbClr val="ED1B26"/>
          </a:solidFill>
        </p:grpSpPr>
        <p:sp>
          <p:nvSpPr>
            <p:cNvPr id="13" name="Rounded Rectangle 14">
              <a:extLst>
                <a:ext uri="{FF2B5EF4-FFF2-40B4-BE49-F238E27FC236}">
                  <a16:creationId xmlns:a16="http://schemas.microsoft.com/office/drawing/2014/main" id="{FF3413F7-846E-4EFE-A5B4-16DF7771468A}"/>
                </a:ext>
              </a:extLst>
            </p:cNvPr>
            <p:cNvSpPr/>
            <p:nvPr/>
          </p:nvSpPr>
          <p:spPr>
            <a:xfrm>
              <a:off x="4393509" y="1673647"/>
              <a:ext cx="1557516" cy="2151345"/>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4" name="Rounded Rectangle 4">
              <a:extLst>
                <a:ext uri="{FF2B5EF4-FFF2-40B4-BE49-F238E27FC236}">
                  <a16:creationId xmlns:a16="http://schemas.microsoft.com/office/drawing/2014/main" id="{72D40E3C-54E9-4A41-A41F-2EA66AB07828}"/>
                </a:ext>
              </a:extLst>
            </p:cNvPr>
            <p:cNvSpPr txBox="1"/>
            <p:nvPr/>
          </p:nvSpPr>
          <p:spPr>
            <a:xfrm>
              <a:off x="4439127" y="1719265"/>
              <a:ext cx="1466280" cy="20601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r>
                <a:rPr lang="en-US" sz="1400" b="1" dirty="0">
                  <a:solidFill>
                    <a:prstClr val="white"/>
                  </a:solidFill>
                </a:rPr>
                <a:t>Network inventory and secure configurations</a:t>
              </a:r>
            </a:p>
            <a:p>
              <a:pPr algn="ctr" defTabSz="433388">
                <a:lnSpc>
                  <a:spcPct val="90000"/>
                </a:lnSpc>
                <a:spcAft>
                  <a:spcPct val="35000"/>
                </a:spcAft>
              </a:pPr>
              <a:r>
                <a:rPr lang="en-US" sz="1050" dirty="0"/>
                <a:t>Find and secure network devices</a:t>
              </a:r>
            </a:p>
          </p:txBody>
        </p:sp>
      </p:grpSp>
      <p:grpSp>
        <p:nvGrpSpPr>
          <p:cNvPr id="15" name="Group 14">
            <a:extLst>
              <a:ext uri="{FF2B5EF4-FFF2-40B4-BE49-F238E27FC236}">
                <a16:creationId xmlns:a16="http://schemas.microsoft.com/office/drawing/2014/main" id="{CF57C7D9-52BF-420D-8CBD-E9CB1F8F62C0}"/>
              </a:ext>
            </a:extLst>
          </p:cNvPr>
          <p:cNvGrpSpPr/>
          <p:nvPr/>
        </p:nvGrpSpPr>
        <p:grpSpPr>
          <a:xfrm>
            <a:off x="5627643" y="3576366"/>
            <a:ext cx="2090084" cy="934375"/>
            <a:chOff x="6475410" y="1705505"/>
            <a:chExt cx="1557516" cy="2053394"/>
          </a:xfrm>
          <a:solidFill>
            <a:srgbClr val="A07802"/>
          </a:solidFill>
        </p:grpSpPr>
        <p:sp>
          <p:nvSpPr>
            <p:cNvPr id="16" name="Rounded Rectangle 17">
              <a:extLst>
                <a:ext uri="{FF2B5EF4-FFF2-40B4-BE49-F238E27FC236}">
                  <a16:creationId xmlns:a16="http://schemas.microsoft.com/office/drawing/2014/main" id="{9928B88E-1C95-47A4-A161-B362706AB9EB}"/>
                </a:ext>
              </a:extLst>
            </p:cNvPr>
            <p:cNvSpPr/>
            <p:nvPr/>
          </p:nvSpPr>
          <p:spPr>
            <a:xfrm>
              <a:off x="6475410" y="1705505"/>
              <a:ext cx="1557516" cy="205339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7" name="Rounded Rectangle 4">
              <a:extLst>
                <a:ext uri="{FF2B5EF4-FFF2-40B4-BE49-F238E27FC236}">
                  <a16:creationId xmlns:a16="http://schemas.microsoft.com/office/drawing/2014/main" id="{5AEB7EB4-E911-4784-82A8-FCE9D9C42ACC}"/>
                </a:ext>
              </a:extLst>
            </p:cNvPr>
            <p:cNvSpPr txBox="1"/>
            <p:nvPr/>
          </p:nvSpPr>
          <p:spPr>
            <a:xfrm>
              <a:off x="6521028" y="1751123"/>
              <a:ext cx="1466280" cy="19621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spcAft>
                  <a:spcPct val="35000"/>
                </a:spcAft>
              </a:pPr>
              <a:r>
                <a:rPr lang="en-US" sz="1400" b="1" dirty="0"/>
                <a:t>Endpoint inventory</a:t>
              </a:r>
            </a:p>
            <a:p>
              <a:pPr algn="ctr" defTabSz="466725">
                <a:spcAft>
                  <a:spcPct val="35000"/>
                </a:spcAft>
              </a:pPr>
              <a:r>
                <a:rPr lang="en-US" sz="1050" dirty="0"/>
                <a:t>Ingest, reconcile and contextualize host data</a:t>
              </a:r>
              <a:endParaRPr lang="en-US" sz="1050" dirty="0">
                <a:solidFill>
                  <a:schemeClr val="bg1"/>
                </a:solidFill>
              </a:endParaRPr>
            </a:p>
          </p:txBody>
        </p:sp>
      </p:grpSp>
      <p:grpSp>
        <p:nvGrpSpPr>
          <p:cNvPr id="18" name="Group 17">
            <a:extLst>
              <a:ext uri="{FF2B5EF4-FFF2-40B4-BE49-F238E27FC236}">
                <a16:creationId xmlns:a16="http://schemas.microsoft.com/office/drawing/2014/main" id="{2862F081-B3B8-41AE-8C04-2FC607BEF19F}"/>
              </a:ext>
            </a:extLst>
          </p:cNvPr>
          <p:cNvGrpSpPr/>
          <p:nvPr/>
        </p:nvGrpSpPr>
        <p:grpSpPr>
          <a:xfrm>
            <a:off x="4148101" y="2541310"/>
            <a:ext cx="804945" cy="845630"/>
            <a:chOff x="3993229" y="2663279"/>
            <a:chExt cx="1073260" cy="1127507"/>
          </a:xfrm>
        </p:grpSpPr>
        <p:sp>
          <p:nvSpPr>
            <p:cNvPr id="19" name="Oval 18">
              <a:extLst>
                <a:ext uri="{FF2B5EF4-FFF2-40B4-BE49-F238E27FC236}">
                  <a16:creationId xmlns:a16="http://schemas.microsoft.com/office/drawing/2014/main" id="{E78D062D-4B26-4F4E-BC9F-1A35D2A3574B}"/>
                </a:ext>
              </a:extLst>
            </p:cNvPr>
            <p:cNvSpPr/>
            <p:nvPr/>
          </p:nvSpPr>
          <p:spPr>
            <a:xfrm>
              <a:off x="3993229" y="2663279"/>
              <a:ext cx="1073260" cy="1127507"/>
            </a:xfrm>
            <a:prstGeom prst="ellipse">
              <a:avLst/>
            </a:prstGeom>
            <a:gradFill flip="none" rotWithShape="1">
              <a:gsLst>
                <a:gs pos="0">
                  <a:srgbClr val="000000"/>
                </a:gs>
                <a:gs pos="100000">
                  <a:schemeClr val="tx1"/>
                </a:gs>
              </a:gsLst>
              <a:path path="circle">
                <a:fillToRect t="100000" r="100000"/>
              </a:path>
              <a:tileRect l="-100000" b="-100000"/>
            </a:gra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a:endParaRPr>
            </a:p>
          </p:txBody>
        </p:sp>
        <p:pic>
          <p:nvPicPr>
            <p:cNvPr id="20" name="Picture 19" descr="logo-1500px-drk_bkg.png">
              <a:extLst>
                <a:ext uri="{FF2B5EF4-FFF2-40B4-BE49-F238E27FC236}">
                  <a16:creationId xmlns:a16="http://schemas.microsoft.com/office/drawing/2014/main" id="{1AE14C5B-C5B7-4EB3-922D-C735B36146B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290606" y="2971826"/>
              <a:ext cx="543474" cy="617078"/>
            </a:xfrm>
            <a:prstGeom prst="rect">
              <a:avLst/>
            </a:prstGeom>
          </p:spPr>
        </p:pic>
      </p:grpSp>
    </p:spTree>
    <p:extLst>
      <p:ext uri="{BB962C8B-B14F-4D97-AF65-F5344CB8AC3E}">
        <p14:creationId xmlns:p14="http://schemas.microsoft.com/office/powerpoint/2010/main" val="3442513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F18755-C6A1-48FA-A60E-42236C42E838}"/>
              </a:ext>
            </a:extLst>
          </p:cNvPr>
          <p:cNvPicPr>
            <a:picLocks noChangeAspect="1"/>
          </p:cNvPicPr>
          <p:nvPr/>
        </p:nvPicPr>
        <p:blipFill>
          <a:blip r:embed="rId2"/>
          <a:stretch>
            <a:fillRect/>
          </a:stretch>
        </p:blipFill>
        <p:spPr>
          <a:xfrm>
            <a:off x="189854" y="502700"/>
            <a:ext cx="3754465" cy="3754465"/>
          </a:xfrm>
          <a:prstGeom prst="rect">
            <a:avLst/>
          </a:prstGeom>
        </p:spPr>
      </p:pic>
      <p:sp>
        <p:nvSpPr>
          <p:cNvPr id="4" name="Text Placeholder 3">
            <a:extLst>
              <a:ext uri="{FF2B5EF4-FFF2-40B4-BE49-F238E27FC236}">
                <a16:creationId xmlns:a16="http://schemas.microsoft.com/office/drawing/2014/main" id="{7CD8464C-77E0-4DEC-A33F-7511C153F0D4}"/>
              </a:ext>
            </a:extLst>
          </p:cNvPr>
          <p:cNvSpPr txBox="1">
            <a:spLocks noGrp="1"/>
          </p:cNvSpPr>
          <p:nvPr>
            <p:ph type="body" sz="quarter" idx="12"/>
          </p:nvPr>
        </p:nvSpPr>
        <p:spPr>
          <a:xfrm>
            <a:off x="3669224" y="1548935"/>
            <a:ext cx="5284922" cy="1661993"/>
          </a:xfrm>
          <a:prstGeom prst="rect">
            <a:avLst/>
          </a:prstGeom>
          <a:noFill/>
        </p:spPr>
        <p:txBody>
          <a:bodyPr wrap="square" rtlCol="0">
            <a:spAutoFit/>
          </a:bodyPr>
          <a:lstStyle/>
          <a:p>
            <a:pPr algn="ctr"/>
            <a:r>
              <a:rPr lang="en-US" sz="3600" dirty="0"/>
              <a:t>Master the fundamentals of cybersecurity with RedSeal</a:t>
            </a:r>
          </a:p>
        </p:txBody>
      </p:sp>
    </p:spTree>
    <p:extLst>
      <p:ext uri="{BB962C8B-B14F-4D97-AF65-F5344CB8AC3E}">
        <p14:creationId xmlns:p14="http://schemas.microsoft.com/office/powerpoint/2010/main" val="447508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30DB10-F0C0-9C4B-9F84-99B6DD507078}"/>
              </a:ext>
            </a:extLst>
          </p:cNvPr>
          <p:cNvSpPr>
            <a:spLocks noGrp="1"/>
          </p:cNvSpPr>
          <p:nvPr>
            <p:ph type="dt" sz="half" idx="10"/>
          </p:nvPr>
        </p:nvSpPr>
        <p:spPr>
          <a:xfrm>
            <a:off x="609600" y="6356352"/>
            <a:ext cx="2844800" cy="365125"/>
          </a:xfrm>
          <a:prstGeom prst="rect">
            <a:avLst/>
          </a:prstGeom>
        </p:spPr>
        <p:txBody>
          <a:bodyPr vert="horz" lIns="81633" tIns="0" rIns="81633" bIns="0" rtlCol="0" anchor="ctr"/>
          <a:lstStyle>
            <a:defPPr>
              <a:defRPr lang="en-US"/>
            </a:defPPr>
            <a:lvl1pPr marL="0" algn="l" defTabSz="914400" rtl="0" eaLnBrk="1" latinLnBrk="0" hangingPunct="1">
              <a:defRPr sz="1467" b="0" i="0" kern="1200">
                <a:solidFill>
                  <a:schemeClr val="bg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08155">
              <a:defRPr/>
            </a:pPr>
            <a:fld id="{76DED49E-E086-ED4B-BEF1-7E2295628ADF}" type="datetime1">
              <a:rPr lang="en-US" smtClean="0"/>
              <a:pPr defTabSz="408155">
                <a:defRPr/>
              </a:pPr>
              <a:t>6/17/20</a:t>
            </a:fld>
            <a:endParaRPr lang="en-US" sz="1100" dirty="0">
              <a:solidFill>
                <a:srgbClr val="7C868D"/>
              </a:solidFill>
              <a:latin typeface="Arial"/>
              <a:cs typeface="Arial"/>
            </a:endParaRPr>
          </a:p>
        </p:txBody>
      </p:sp>
      <p:sp>
        <p:nvSpPr>
          <p:cNvPr id="3" name="Slide Number Placeholder 2">
            <a:extLst>
              <a:ext uri="{FF2B5EF4-FFF2-40B4-BE49-F238E27FC236}">
                <a16:creationId xmlns:a16="http://schemas.microsoft.com/office/drawing/2014/main" id="{743A222D-CBFD-934B-A379-75161893D435}"/>
              </a:ext>
            </a:extLst>
          </p:cNvPr>
          <p:cNvSpPr>
            <a:spLocks noGrp="1"/>
          </p:cNvSpPr>
          <p:nvPr>
            <p:ph type="sldNum" sz="quarter" idx="11"/>
          </p:nvPr>
        </p:nvSpPr>
        <p:spPr>
          <a:xfrm>
            <a:off x="4522737" y="6356352"/>
            <a:ext cx="2844800" cy="365125"/>
          </a:xfrm>
          <a:prstGeom prst="rect">
            <a:avLst/>
          </a:prstGeom>
        </p:spPr>
        <p:txBody>
          <a:bodyPr vert="horz" lIns="81633" tIns="40816" rIns="81633" bIns="40816" rtlCol="0" anchor="ctr"/>
          <a:lstStyle>
            <a:defPPr>
              <a:defRPr lang="en-US"/>
            </a:defPPr>
            <a:lvl1pPr marL="0" algn="ctr" defTabSz="914400" rtl="0" eaLnBrk="1" latinLnBrk="0" hangingPunct="1">
              <a:defRPr sz="1467" b="0" i="0" kern="1200">
                <a:solidFill>
                  <a:schemeClr val="bg2"/>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408155">
              <a:defRPr/>
            </a:pPr>
            <a:fld id="{7FEAC9D8-B18B-634B-9D08-8C34DADE14EE}" type="slidenum">
              <a:rPr lang="en-US" smtClean="0"/>
              <a:pPr algn="ctr" defTabSz="408155">
                <a:defRPr/>
              </a:pPr>
              <a:t>19</a:t>
            </a:fld>
            <a:endParaRPr lang="en-US" sz="1100" dirty="0">
              <a:solidFill>
                <a:srgbClr val="7C868D"/>
              </a:solidFill>
              <a:latin typeface="Arial"/>
              <a:cs typeface="Arial"/>
            </a:endParaRPr>
          </a:p>
        </p:txBody>
      </p:sp>
      <p:sp>
        <p:nvSpPr>
          <p:cNvPr id="5" name="Title 4">
            <a:extLst>
              <a:ext uri="{FF2B5EF4-FFF2-40B4-BE49-F238E27FC236}">
                <a16:creationId xmlns:a16="http://schemas.microsoft.com/office/drawing/2014/main" id="{C9EE4650-593F-4F4E-914C-C9E3D86ADC21}"/>
              </a:ext>
            </a:extLst>
          </p:cNvPr>
          <p:cNvSpPr>
            <a:spLocks noGrp="1"/>
          </p:cNvSpPr>
          <p:nvPr>
            <p:ph type="title"/>
          </p:nvPr>
        </p:nvSpPr>
        <p:spPr>
          <a:xfrm>
            <a:off x="235572" y="224191"/>
            <a:ext cx="8229602" cy="625169"/>
          </a:xfrm>
        </p:spPr>
        <p:txBody>
          <a:bodyPr>
            <a:normAutofit/>
          </a:bodyPr>
          <a:lstStyle/>
          <a:p>
            <a:r>
              <a:rPr lang="en-US" sz="2700" dirty="0"/>
              <a:t>Managed Services: Cyber Business Outcomes </a:t>
            </a:r>
          </a:p>
        </p:txBody>
      </p:sp>
      <p:grpSp>
        <p:nvGrpSpPr>
          <p:cNvPr id="6" name="Group 5">
            <a:extLst>
              <a:ext uri="{FF2B5EF4-FFF2-40B4-BE49-F238E27FC236}">
                <a16:creationId xmlns:a16="http://schemas.microsoft.com/office/drawing/2014/main" id="{C9BFB5AD-687A-304F-9AF7-76EF314A7662}"/>
              </a:ext>
            </a:extLst>
          </p:cNvPr>
          <p:cNvGrpSpPr/>
          <p:nvPr/>
        </p:nvGrpSpPr>
        <p:grpSpPr>
          <a:xfrm>
            <a:off x="6285187" y="1998289"/>
            <a:ext cx="2554014" cy="2295851"/>
            <a:chOff x="3373821" y="1776247"/>
            <a:chExt cx="1776247" cy="1776247"/>
          </a:xfrm>
        </p:grpSpPr>
        <p:sp>
          <p:nvSpPr>
            <p:cNvPr id="7" name="Oval 6">
              <a:extLst>
                <a:ext uri="{FF2B5EF4-FFF2-40B4-BE49-F238E27FC236}">
                  <a16:creationId xmlns:a16="http://schemas.microsoft.com/office/drawing/2014/main" id="{BA53D6C8-C5E3-F54D-A871-E8ADE5C500E6}"/>
                </a:ext>
              </a:extLst>
            </p:cNvPr>
            <p:cNvSpPr/>
            <p:nvPr/>
          </p:nvSpPr>
          <p:spPr>
            <a:xfrm>
              <a:off x="3373821" y="1776247"/>
              <a:ext cx="1776247" cy="1776247"/>
            </a:xfrm>
            <a:prstGeom prst="ellipse">
              <a:avLst/>
            </a:prstGeom>
            <a:solidFill>
              <a:srgbClr val="425F00"/>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sp>
        <p:sp>
          <p:nvSpPr>
            <p:cNvPr id="8" name="Oval 4">
              <a:extLst>
                <a:ext uri="{FF2B5EF4-FFF2-40B4-BE49-F238E27FC236}">
                  <a16:creationId xmlns:a16="http://schemas.microsoft.com/office/drawing/2014/main" id="{7A94295C-E0F4-9949-9D76-190FA7B0E027}"/>
                </a:ext>
              </a:extLst>
            </p:cNvPr>
            <p:cNvSpPr txBox="1"/>
            <p:nvPr/>
          </p:nvSpPr>
          <p:spPr>
            <a:xfrm>
              <a:off x="3633946" y="2220309"/>
              <a:ext cx="1255996" cy="888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algn="ctr" defTabSz="577835">
                <a:lnSpc>
                  <a:spcPct val="90000"/>
                </a:lnSpc>
                <a:spcBef>
                  <a:spcPct val="0"/>
                </a:spcBef>
                <a:spcAft>
                  <a:spcPct val="35000"/>
                </a:spcAft>
                <a:defRPr/>
              </a:pPr>
              <a:r>
                <a:rPr lang="en-US" sz="2000" dirty="0">
                  <a:solidFill>
                    <a:prstClr val="white"/>
                  </a:solidFill>
                  <a:latin typeface="Arial"/>
                </a:rPr>
                <a:t>Risk Management</a:t>
              </a:r>
            </a:p>
            <a:p>
              <a:pPr algn="ctr" defTabSz="577835">
                <a:lnSpc>
                  <a:spcPct val="90000"/>
                </a:lnSpc>
                <a:spcBef>
                  <a:spcPct val="0"/>
                </a:spcBef>
                <a:spcAft>
                  <a:spcPct val="35000"/>
                </a:spcAft>
                <a:defRPr/>
              </a:pPr>
              <a:r>
                <a:rPr lang="en-US" dirty="0">
                  <a:solidFill>
                    <a:prstClr val="white"/>
                  </a:solidFill>
                  <a:latin typeface="Arial"/>
                </a:rPr>
                <a:t>Risk assessment, mitigation, and resilience </a:t>
              </a:r>
            </a:p>
          </p:txBody>
        </p:sp>
      </p:grpSp>
      <p:grpSp>
        <p:nvGrpSpPr>
          <p:cNvPr id="9" name="Group 8">
            <a:extLst>
              <a:ext uri="{FF2B5EF4-FFF2-40B4-BE49-F238E27FC236}">
                <a16:creationId xmlns:a16="http://schemas.microsoft.com/office/drawing/2014/main" id="{7D84948C-4293-4346-BF83-5315500A6BAE}"/>
              </a:ext>
            </a:extLst>
          </p:cNvPr>
          <p:cNvGrpSpPr/>
          <p:nvPr/>
        </p:nvGrpSpPr>
        <p:grpSpPr>
          <a:xfrm>
            <a:off x="3380394" y="1998288"/>
            <a:ext cx="2383214" cy="2295852"/>
            <a:chOff x="2979943" y="474947"/>
            <a:chExt cx="2664371" cy="2664371"/>
          </a:xfrm>
        </p:grpSpPr>
        <p:sp>
          <p:nvSpPr>
            <p:cNvPr id="10" name="Oval 9">
              <a:extLst>
                <a:ext uri="{FF2B5EF4-FFF2-40B4-BE49-F238E27FC236}">
                  <a16:creationId xmlns:a16="http://schemas.microsoft.com/office/drawing/2014/main" id="{FB1AE181-4C72-4E40-A4ED-54C9B6FA3E1B}"/>
                </a:ext>
              </a:extLst>
            </p:cNvPr>
            <p:cNvSpPr/>
            <p:nvPr/>
          </p:nvSpPr>
          <p:spPr>
            <a:xfrm>
              <a:off x="2979943" y="474947"/>
              <a:ext cx="2664371" cy="2664371"/>
            </a:xfrm>
            <a:prstGeom prst="ellipse">
              <a:avLst/>
            </a:prstGeom>
            <a:solidFill>
              <a:srgbClr val="1C83CE"/>
            </a:solidFill>
            <a:ln w="25400" cap="flat" cmpd="sng" algn="ctr">
              <a:solidFill>
                <a:prstClr val="white">
                  <a:hueOff val="0"/>
                  <a:satOff val="0"/>
                  <a:lumOff val="0"/>
                  <a:alphaOff val="0"/>
                </a:prstClr>
              </a:solidFill>
              <a:prstDash val="solid"/>
            </a:ln>
            <a:effectLst/>
          </p:spPr>
          <p:style>
            <a:lnRef idx="2">
              <a:scrgbClr r="0" g="0" b="0"/>
            </a:lnRef>
            <a:fillRef idx="1">
              <a:scrgbClr r="0" g="0" b="0"/>
            </a:fillRef>
            <a:effectRef idx="0">
              <a:scrgbClr r="0" g="0" b="0"/>
            </a:effectRef>
            <a:fontRef idx="minor">
              <a:schemeClr val="lt1"/>
            </a:fontRef>
          </p:style>
          <p:txBody>
            <a:bodyPr/>
            <a:lstStyle/>
            <a:p>
              <a:pPr defTabSz="408155">
                <a:defRPr/>
              </a:pPr>
              <a:endParaRPr lang="en-US">
                <a:solidFill>
                  <a:prstClr val="white"/>
                </a:solidFill>
                <a:latin typeface="Arial"/>
              </a:endParaRPr>
            </a:p>
          </p:txBody>
        </p:sp>
        <p:sp>
          <p:nvSpPr>
            <p:cNvPr id="11" name="Oval 4">
              <a:extLst>
                <a:ext uri="{FF2B5EF4-FFF2-40B4-BE49-F238E27FC236}">
                  <a16:creationId xmlns:a16="http://schemas.microsoft.com/office/drawing/2014/main" id="{62170C24-4765-FA46-AE6D-9079EBCEC5C6}"/>
                </a:ext>
              </a:extLst>
            </p:cNvPr>
            <p:cNvSpPr txBox="1"/>
            <p:nvPr/>
          </p:nvSpPr>
          <p:spPr>
            <a:xfrm>
              <a:off x="3453141" y="1209828"/>
              <a:ext cx="1733165" cy="13581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algn="ctr" defTabSz="577835">
                <a:lnSpc>
                  <a:spcPct val="90000"/>
                </a:lnSpc>
                <a:spcBef>
                  <a:spcPct val="0"/>
                </a:spcBef>
                <a:spcAft>
                  <a:spcPct val="35000"/>
                </a:spcAft>
                <a:defRPr/>
              </a:pPr>
              <a:r>
                <a:rPr lang="en-US" sz="2000" dirty="0">
                  <a:solidFill>
                    <a:prstClr val="white"/>
                  </a:solidFill>
                  <a:latin typeface="Arial"/>
                </a:rPr>
                <a:t>Compliance</a:t>
              </a:r>
            </a:p>
            <a:p>
              <a:pPr algn="ctr" defTabSz="577835">
                <a:lnSpc>
                  <a:spcPct val="90000"/>
                </a:lnSpc>
                <a:spcBef>
                  <a:spcPct val="0"/>
                </a:spcBef>
                <a:spcAft>
                  <a:spcPct val="35000"/>
                </a:spcAft>
                <a:defRPr/>
              </a:pPr>
              <a:r>
                <a:rPr lang="en-US" dirty="0">
                  <a:solidFill>
                    <a:prstClr val="white"/>
                  </a:solidFill>
                  <a:latin typeface="Arial"/>
                </a:rPr>
                <a:t>Regulatory, industry, and internal  </a:t>
              </a:r>
            </a:p>
          </p:txBody>
        </p:sp>
      </p:grpSp>
      <p:grpSp>
        <p:nvGrpSpPr>
          <p:cNvPr id="12" name="Group 11">
            <a:extLst>
              <a:ext uri="{FF2B5EF4-FFF2-40B4-BE49-F238E27FC236}">
                <a16:creationId xmlns:a16="http://schemas.microsoft.com/office/drawing/2014/main" id="{F8060A6A-09E0-2E4A-B373-11B69B862BEF}"/>
              </a:ext>
            </a:extLst>
          </p:cNvPr>
          <p:cNvGrpSpPr/>
          <p:nvPr/>
        </p:nvGrpSpPr>
        <p:grpSpPr>
          <a:xfrm>
            <a:off x="457200" y="1952009"/>
            <a:ext cx="2534578" cy="2388412"/>
            <a:chOff x="2485697" y="0"/>
            <a:chExt cx="3552495" cy="3552495"/>
          </a:xfrm>
          <a:gradFill flip="none" rotWithShape="1">
            <a:gsLst>
              <a:gs pos="0">
                <a:srgbClr val="ED2328"/>
              </a:gs>
              <a:gs pos="53000">
                <a:srgbClr val="ED2328"/>
              </a:gs>
              <a:gs pos="78000">
                <a:srgbClr val="916C00"/>
              </a:gs>
              <a:gs pos="100000">
                <a:srgbClr val="916C00"/>
              </a:gs>
            </a:gsLst>
            <a:lin ang="2700000" scaled="1"/>
            <a:tileRect/>
          </a:gradFill>
        </p:grpSpPr>
        <p:sp>
          <p:nvSpPr>
            <p:cNvPr id="13" name="Oval 12">
              <a:extLst>
                <a:ext uri="{FF2B5EF4-FFF2-40B4-BE49-F238E27FC236}">
                  <a16:creationId xmlns:a16="http://schemas.microsoft.com/office/drawing/2014/main" id="{009E908E-B50F-DC4F-97F9-7BC3AE00DE84}"/>
                </a:ext>
              </a:extLst>
            </p:cNvPr>
            <p:cNvSpPr/>
            <p:nvPr/>
          </p:nvSpPr>
          <p:spPr>
            <a:xfrm>
              <a:off x="2485697" y="0"/>
              <a:ext cx="3552495" cy="3552495"/>
            </a:xfrm>
            <a:prstGeom prst="ellipse">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4" name="Oval 4">
              <a:extLst>
                <a:ext uri="{FF2B5EF4-FFF2-40B4-BE49-F238E27FC236}">
                  <a16:creationId xmlns:a16="http://schemas.microsoft.com/office/drawing/2014/main" id="{A437DD4F-42B7-7441-AF79-A805E71DAA07}"/>
                </a:ext>
              </a:extLst>
            </p:cNvPr>
            <p:cNvSpPr txBox="1"/>
            <p:nvPr/>
          </p:nvSpPr>
          <p:spPr>
            <a:xfrm>
              <a:off x="2909743" y="933520"/>
              <a:ext cx="2724521" cy="187681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1120" tIns="71120" rIns="71120" bIns="71120" numCol="1" spcCol="1270" anchor="ctr" anchorCtr="0">
              <a:noAutofit/>
            </a:bodyPr>
            <a:lstStyle/>
            <a:p>
              <a:pPr algn="ctr" defTabSz="622285">
                <a:lnSpc>
                  <a:spcPct val="90000"/>
                </a:lnSpc>
                <a:spcBef>
                  <a:spcPct val="0"/>
                </a:spcBef>
                <a:spcAft>
                  <a:spcPct val="35000"/>
                </a:spcAft>
                <a:defRPr/>
              </a:pPr>
              <a:r>
                <a:rPr lang="en-US" sz="2000" dirty="0">
                  <a:solidFill>
                    <a:schemeClr val="bg1"/>
                  </a:solidFill>
                  <a:latin typeface="Arial"/>
                </a:rPr>
                <a:t>Cyber Visibility</a:t>
              </a:r>
            </a:p>
            <a:p>
              <a:pPr algn="ctr" defTabSz="622285">
                <a:lnSpc>
                  <a:spcPct val="90000"/>
                </a:lnSpc>
                <a:spcBef>
                  <a:spcPct val="0"/>
                </a:spcBef>
                <a:spcAft>
                  <a:spcPct val="35000"/>
                </a:spcAft>
                <a:defRPr/>
              </a:pPr>
              <a:r>
                <a:rPr lang="en-US" dirty="0">
                  <a:solidFill>
                    <a:schemeClr val="bg1"/>
                  </a:solidFill>
                  <a:latin typeface="Arial"/>
                </a:rPr>
                <a:t>Identify-to-protect critical business activities and assets</a:t>
              </a:r>
            </a:p>
          </p:txBody>
        </p:sp>
      </p:grpSp>
    </p:spTree>
    <p:extLst>
      <p:ext uri="{BB962C8B-B14F-4D97-AF65-F5344CB8AC3E}">
        <p14:creationId xmlns:p14="http://schemas.microsoft.com/office/powerpoint/2010/main" val="412890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699E90-A5A9-4C52-A157-7619E64C2DFC}"/>
              </a:ext>
            </a:extLst>
          </p:cNvPr>
          <p:cNvSpPr>
            <a:spLocks noGrp="1"/>
          </p:cNvSpPr>
          <p:nvPr>
            <p:ph type="title"/>
          </p:nvPr>
        </p:nvSpPr>
        <p:spPr>
          <a:xfrm>
            <a:off x="457200" y="-235493"/>
            <a:ext cx="8229600" cy="625170"/>
          </a:xfrm>
        </p:spPr>
        <p:txBody>
          <a:bodyPr/>
          <a:lstStyle/>
          <a:p>
            <a:br>
              <a:rPr lang="en-US" dirty="0"/>
            </a:br>
            <a:endParaRPr lang="en-US" dirty="0"/>
          </a:p>
        </p:txBody>
      </p:sp>
      <p:sp>
        <p:nvSpPr>
          <p:cNvPr id="4" name="Title 4">
            <a:extLst>
              <a:ext uri="{FF2B5EF4-FFF2-40B4-BE49-F238E27FC236}">
                <a16:creationId xmlns:a16="http://schemas.microsoft.com/office/drawing/2014/main" id="{9C7CB4EE-0C05-4ECF-9FF7-E1C8F7BE47B1}"/>
              </a:ext>
            </a:extLst>
          </p:cNvPr>
          <p:cNvSpPr txBox="1">
            <a:spLocks/>
          </p:cNvSpPr>
          <p:nvPr/>
        </p:nvSpPr>
        <p:spPr>
          <a:xfrm>
            <a:off x="457199" y="139922"/>
            <a:ext cx="8229602" cy="625169"/>
          </a:xfrm>
          <a:prstGeom prst="rect">
            <a:avLst/>
          </a:prstGeom>
        </p:spPr>
        <p:txBody>
          <a:bodyPr anchor="ctr" anchorCtr="0">
            <a:normAutofit/>
          </a:bodyPr>
          <a:lstStyle>
            <a:lvl1pPr algn="l" defTabSz="408165" rtl="0" eaLnBrk="1" latinLnBrk="0" hangingPunct="1">
              <a:spcBef>
                <a:spcPct val="0"/>
              </a:spcBef>
              <a:buNone/>
              <a:defRPr sz="2400" b="0" i="0" kern="1200">
                <a:solidFill>
                  <a:schemeClr val="bg1"/>
                </a:solidFill>
                <a:latin typeface="Arial"/>
                <a:ea typeface="+mj-ea"/>
                <a:cs typeface="Arial"/>
              </a:defRPr>
            </a:lvl1pPr>
          </a:lstStyle>
          <a:p>
            <a:r>
              <a:rPr lang="en-US" dirty="0">
                <a:solidFill>
                  <a:schemeClr val="bg2">
                    <a:lumMod val="75000"/>
                  </a:schemeClr>
                </a:solidFill>
              </a:rPr>
              <a:t>Cybersecurity Fundamentals</a:t>
            </a:r>
          </a:p>
        </p:txBody>
      </p:sp>
      <p:sp>
        <p:nvSpPr>
          <p:cNvPr id="6" name="Rectangle 5">
            <a:extLst>
              <a:ext uri="{FF2B5EF4-FFF2-40B4-BE49-F238E27FC236}">
                <a16:creationId xmlns:a16="http://schemas.microsoft.com/office/drawing/2014/main" id="{1A2C843E-BF33-4CF4-8FBE-577DF2569C89}"/>
              </a:ext>
            </a:extLst>
          </p:cNvPr>
          <p:cNvSpPr/>
          <p:nvPr/>
        </p:nvSpPr>
        <p:spPr>
          <a:xfrm>
            <a:off x="1432902" y="1102669"/>
            <a:ext cx="2137766" cy="400110"/>
          </a:xfrm>
          <a:prstGeom prst="rect">
            <a:avLst/>
          </a:prstGeom>
        </p:spPr>
        <p:txBody>
          <a:bodyPr wrap="square" anchor="t">
            <a:spAutoFit/>
          </a:bodyPr>
          <a:lstStyle/>
          <a:p>
            <a:pPr algn="ctr"/>
            <a:r>
              <a:rPr lang="en-US" sz="2000" dirty="0">
                <a:solidFill>
                  <a:schemeClr val="tx2"/>
                </a:solidFill>
              </a:rPr>
              <a:t>What you have</a:t>
            </a:r>
            <a:endParaRPr lang="en-US" sz="2000" dirty="0">
              <a:solidFill>
                <a:schemeClr val="tx2"/>
              </a:solidFill>
              <a:cs typeface="Arial"/>
            </a:endParaRPr>
          </a:p>
        </p:txBody>
      </p:sp>
      <p:sp>
        <p:nvSpPr>
          <p:cNvPr id="8" name="Rectangle 7">
            <a:extLst>
              <a:ext uri="{FF2B5EF4-FFF2-40B4-BE49-F238E27FC236}">
                <a16:creationId xmlns:a16="http://schemas.microsoft.com/office/drawing/2014/main" id="{70AE6FE6-CE1E-471C-A686-40E81DCDF245}"/>
              </a:ext>
            </a:extLst>
          </p:cNvPr>
          <p:cNvSpPr/>
          <p:nvPr/>
        </p:nvSpPr>
        <p:spPr>
          <a:xfrm>
            <a:off x="1616200" y="4150565"/>
            <a:ext cx="2879336" cy="415498"/>
          </a:xfrm>
          <a:prstGeom prst="rect">
            <a:avLst/>
          </a:prstGeom>
        </p:spPr>
        <p:txBody>
          <a:bodyPr wrap="square" anchor="t">
            <a:spAutoFit/>
          </a:bodyPr>
          <a:lstStyle/>
          <a:p>
            <a:pPr algn="ctr"/>
            <a:r>
              <a:rPr lang="en-US" sz="2000" dirty="0">
                <a:solidFill>
                  <a:srgbClr val="1E82CE"/>
                </a:solidFill>
              </a:rPr>
              <a:t>How it’s connected</a:t>
            </a:r>
          </a:p>
        </p:txBody>
      </p:sp>
      <p:cxnSp>
        <p:nvCxnSpPr>
          <p:cNvPr id="9" name="Elbow Connector 9">
            <a:extLst>
              <a:ext uri="{FF2B5EF4-FFF2-40B4-BE49-F238E27FC236}">
                <a16:creationId xmlns:a16="http://schemas.microsoft.com/office/drawing/2014/main" id="{60CB40AD-10A6-42BD-986E-6EE5005F2EBF}"/>
              </a:ext>
            </a:extLst>
          </p:cNvPr>
          <p:cNvCxnSpPr>
            <a:cxnSpLocks/>
            <a:stCxn id="6" idx="2"/>
          </p:cNvCxnSpPr>
          <p:nvPr/>
        </p:nvCxnSpPr>
        <p:spPr>
          <a:xfrm rot="16200000" flipH="1">
            <a:off x="3492553" y="512010"/>
            <a:ext cx="501164" cy="2482701"/>
          </a:xfrm>
          <a:prstGeom prst="bentConnector2">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40AEE343-69ED-4FB2-969B-6D6EA1BD23D6}"/>
              </a:ext>
            </a:extLst>
          </p:cNvPr>
          <p:cNvSpPr/>
          <p:nvPr/>
        </p:nvSpPr>
        <p:spPr>
          <a:xfrm>
            <a:off x="6629335" y="4002151"/>
            <a:ext cx="2248264" cy="400110"/>
          </a:xfrm>
          <a:prstGeom prst="rect">
            <a:avLst/>
          </a:prstGeom>
        </p:spPr>
        <p:txBody>
          <a:bodyPr wrap="square" anchor="t">
            <a:spAutoFit/>
          </a:bodyPr>
          <a:lstStyle/>
          <a:p>
            <a:pPr algn="ctr"/>
            <a:r>
              <a:rPr lang="en-US" sz="2000" dirty="0">
                <a:solidFill>
                  <a:srgbClr val="415E00"/>
                </a:solidFill>
              </a:rPr>
              <a:t>What’s at risk </a:t>
            </a:r>
            <a:endParaRPr lang="en-US" sz="2000" dirty="0">
              <a:solidFill>
                <a:srgbClr val="415E00"/>
              </a:solidFill>
              <a:cs typeface="Arial"/>
            </a:endParaRPr>
          </a:p>
        </p:txBody>
      </p:sp>
      <p:cxnSp>
        <p:nvCxnSpPr>
          <p:cNvPr id="11" name="Elbow Connector 11">
            <a:extLst>
              <a:ext uri="{FF2B5EF4-FFF2-40B4-BE49-F238E27FC236}">
                <a16:creationId xmlns:a16="http://schemas.microsoft.com/office/drawing/2014/main" id="{819CF0AD-641F-4B42-8A84-857A2C2FBE9F}"/>
              </a:ext>
            </a:extLst>
          </p:cNvPr>
          <p:cNvCxnSpPr>
            <a:cxnSpLocks/>
          </p:cNvCxnSpPr>
          <p:nvPr/>
        </p:nvCxnSpPr>
        <p:spPr>
          <a:xfrm flipV="1">
            <a:off x="2505616" y="3708844"/>
            <a:ext cx="603326" cy="534136"/>
          </a:xfrm>
          <a:prstGeom prst="bentConnector3">
            <a:avLst>
              <a:gd name="adj1" fmla="val 698"/>
            </a:avLst>
          </a:prstGeom>
          <a:ln>
            <a:solidFill>
              <a:srgbClr val="1E82CE"/>
            </a:solidFill>
          </a:ln>
        </p:spPr>
        <p:style>
          <a:lnRef idx="2">
            <a:schemeClr val="accent1"/>
          </a:lnRef>
          <a:fillRef idx="0">
            <a:schemeClr val="accent1"/>
          </a:fillRef>
          <a:effectRef idx="1">
            <a:schemeClr val="accent1"/>
          </a:effectRef>
          <a:fontRef idx="minor">
            <a:schemeClr val="tx1"/>
          </a:fontRef>
        </p:style>
      </p:cxnSp>
      <p:cxnSp>
        <p:nvCxnSpPr>
          <p:cNvPr id="12" name="Elbow Connector 12">
            <a:extLst>
              <a:ext uri="{FF2B5EF4-FFF2-40B4-BE49-F238E27FC236}">
                <a16:creationId xmlns:a16="http://schemas.microsoft.com/office/drawing/2014/main" id="{40F8C9C1-9864-45FB-93F9-75E947B9CA53}"/>
              </a:ext>
            </a:extLst>
          </p:cNvPr>
          <p:cNvCxnSpPr>
            <a:cxnSpLocks/>
          </p:cNvCxnSpPr>
          <p:nvPr/>
        </p:nvCxnSpPr>
        <p:spPr>
          <a:xfrm rot="16200000" flipV="1">
            <a:off x="6474360" y="3454205"/>
            <a:ext cx="309950" cy="892967"/>
          </a:xfrm>
          <a:prstGeom prst="bentConnector2">
            <a:avLst/>
          </a:prstGeom>
          <a:ln>
            <a:solidFill>
              <a:srgbClr val="415E00"/>
            </a:solidFill>
          </a:ln>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CA3E0762-38C3-493E-B2AC-570E3C0F8C4B}"/>
              </a:ext>
            </a:extLst>
          </p:cNvPr>
          <p:cNvGrpSpPr/>
          <p:nvPr/>
        </p:nvGrpSpPr>
        <p:grpSpPr>
          <a:xfrm>
            <a:off x="3524907" y="1027607"/>
            <a:ext cx="2001355" cy="2001355"/>
            <a:chOff x="1892711" y="68141"/>
            <a:chExt cx="2668473" cy="2668473"/>
          </a:xfrm>
        </p:grpSpPr>
        <p:sp>
          <p:nvSpPr>
            <p:cNvPr id="17" name="Oval 16">
              <a:extLst>
                <a:ext uri="{FF2B5EF4-FFF2-40B4-BE49-F238E27FC236}">
                  <a16:creationId xmlns:a16="http://schemas.microsoft.com/office/drawing/2014/main" id="{025D64EC-2C52-4D35-A432-7FED2CE2B5F0}"/>
                </a:ext>
              </a:extLst>
            </p:cNvPr>
            <p:cNvSpPr/>
            <p:nvPr/>
          </p:nvSpPr>
          <p:spPr>
            <a:xfrm>
              <a:off x="1892711" y="68141"/>
              <a:ext cx="2668473" cy="2668473"/>
            </a:xfrm>
            <a:prstGeom prst="ellipse">
              <a:avLst/>
            </a:prstGeom>
            <a:solidFill>
              <a:schemeClr val="tx2"/>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sp>
        <p:sp>
          <p:nvSpPr>
            <p:cNvPr id="18" name="Oval 4">
              <a:extLst>
                <a:ext uri="{FF2B5EF4-FFF2-40B4-BE49-F238E27FC236}">
                  <a16:creationId xmlns:a16="http://schemas.microsoft.com/office/drawing/2014/main" id="{BAC2C2A0-EEB2-4085-BADE-ED6AA3AA10E3}"/>
                </a:ext>
              </a:extLst>
            </p:cNvPr>
            <p:cNvSpPr txBox="1"/>
            <p:nvPr/>
          </p:nvSpPr>
          <p:spPr>
            <a:xfrm>
              <a:off x="2241081" y="764849"/>
              <a:ext cx="1956880" cy="48679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66713">
                <a:lnSpc>
                  <a:spcPct val="90000"/>
                </a:lnSpc>
                <a:spcAft>
                  <a:spcPct val="35000"/>
                </a:spcAft>
              </a:pPr>
              <a:r>
                <a:rPr lang="en-US" sz="1200">
                  <a:solidFill>
                    <a:schemeClr val="bg1"/>
                  </a:solidFill>
                </a:rPr>
                <a:t> INVENTORY</a:t>
              </a:r>
            </a:p>
          </p:txBody>
        </p:sp>
      </p:grpSp>
      <p:grpSp>
        <p:nvGrpSpPr>
          <p:cNvPr id="19" name="Group 18">
            <a:extLst>
              <a:ext uri="{FF2B5EF4-FFF2-40B4-BE49-F238E27FC236}">
                <a16:creationId xmlns:a16="http://schemas.microsoft.com/office/drawing/2014/main" id="{150F3460-B3CC-4E32-B64C-5C4EA4A89B40}"/>
              </a:ext>
            </a:extLst>
          </p:cNvPr>
          <p:cNvGrpSpPr/>
          <p:nvPr/>
        </p:nvGrpSpPr>
        <p:grpSpPr>
          <a:xfrm>
            <a:off x="2661346" y="2146387"/>
            <a:ext cx="2210456" cy="2001355"/>
            <a:chOff x="592519" y="1755277"/>
            <a:chExt cx="2947274" cy="2668473"/>
          </a:xfrm>
        </p:grpSpPr>
        <p:sp>
          <p:nvSpPr>
            <p:cNvPr id="20" name="Oval 19">
              <a:extLst>
                <a:ext uri="{FF2B5EF4-FFF2-40B4-BE49-F238E27FC236}">
                  <a16:creationId xmlns:a16="http://schemas.microsoft.com/office/drawing/2014/main" id="{A8367A46-37AF-4D7F-A579-F411A1D9B163}"/>
                </a:ext>
              </a:extLst>
            </p:cNvPr>
            <p:cNvSpPr/>
            <p:nvPr/>
          </p:nvSpPr>
          <p:spPr>
            <a:xfrm>
              <a:off x="871320" y="1755277"/>
              <a:ext cx="2668473" cy="2668473"/>
            </a:xfrm>
            <a:prstGeom prst="ellipse">
              <a:avLst/>
            </a:prstGeom>
            <a:solidFill>
              <a:srgbClr val="1E82CE"/>
            </a:solidFill>
          </p:spPr>
          <p:style>
            <a:lnRef idx="2">
              <a:schemeClr val="lt1">
                <a:hueOff val="0"/>
                <a:satOff val="0"/>
                <a:lumOff val="0"/>
                <a:alphaOff val="0"/>
              </a:schemeClr>
            </a:lnRef>
            <a:fillRef idx="1">
              <a:scrgbClr r="0" g="0" b="0"/>
            </a:fillRef>
            <a:effectRef idx="0">
              <a:schemeClr val="accent2">
                <a:alpha val="50000"/>
                <a:hueOff val="9607839"/>
                <a:satOff val="-44355"/>
                <a:lumOff val="6470"/>
                <a:alphaOff val="0"/>
              </a:schemeClr>
            </a:effectRef>
            <a:fontRef idx="minor">
              <a:schemeClr val="tx1"/>
            </a:fontRef>
          </p:style>
          <p:txBody>
            <a:bodyPr/>
            <a:lstStyle/>
            <a:p>
              <a:endParaRPr lang="en-US" sz="1200"/>
            </a:p>
          </p:txBody>
        </p:sp>
        <p:sp>
          <p:nvSpPr>
            <p:cNvPr id="21" name="Oval 4">
              <a:extLst>
                <a:ext uri="{FF2B5EF4-FFF2-40B4-BE49-F238E27FC236}">
                  <a16:creationId xmlns:a16="http://schemas.microsoft.com/office/drawing/2014/main" id="{17E75FC1-1639-4AB2-B963-7052B2366BAB}"/>
                </a:ext>
              </a:extLst>
            </p:cNvPr>
            <p:cNvSpPr txBox="1"/>
            <p:nvPr/>
          </p:nvSpPr>
          <p:spPr>
            <a:xfrm>
              <a:off x="592519" y="2714046"/>
              <a:ext cx="2393430" cy="904616"/>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66713">
                <a:lnSpc>
                  <a:spcPct val="90000"/>
                </a:lnSpc>
                <a:spcAft>
                  <a:spcPct val="35000"/>
                </a:spcAft>
              </a:pPr>
              <a:r>
                <a:rPr lang="en-US" sz="1200">
                  <a:solidFill>
                    <a:schemeClr val="bg1"/>
                  </a:solidFill>
                </a:rPr>
                <a:t>  CONNECTIONS</a:t>
              </a:r>
            </a:p>
          </p:txBody>
        </p:sp>
      </p:grpSp>
      <p:grpSp>
        <p:nvGrpSpPr>
          <p:cNvPr id="22" name="Group 21">
            <a:extLst>
              <a:ext uri="{FF2B5EF4-FFF2-40B4-BE49-F238E27FC236}">
                <a16:creationId xmlns:a16="http://schemas.microsoft.com/office/drawing/2014/main" id="{E788BEB6-BA53-409A-B565-C9A6E3ABFDE0}"/>
              </a:ext>
            </a:extLst>
          </p:cNvPr>
          <p:cNvGrpSpPr/>
          <p:nvPr/>
        </p:nvGrpSpPr>
        <p:grpSpPr>
          <a:xfrm>
            <a:off x="4363989" y="2173067"/>
            <a:ext cx="2001355" cy="2001355"/>
            <a:chOff x="3052948" y="1778982"/>
            <a:chExt cx="2668473" cy="2668473"/>
          </a:xfrm>
        </p:grpSpPr>
        <p:sp>
          <p:nvSpPr>
            <p:cNvPr id="23" name="Oval 22">
              <a:extLst>
                <a:ext uri="{FF2B5EF4-FFF2-40B4-BE49-F238E27FC236}">
                  <a16:creationId xmlns:a16="http://schemas.microsoft.com/office/drawing/2014/main" id="{94696E05-8C01-4970-B30C-3168399F2830}"/>
                </a:ext>
              </a:extLst>
            </p:cNvPr>
            <p:cNvSpPr/>
            <p:nvPr/>
          </p:nvSpPr>
          <p:spPr>
            <a:xfrm>
              <a:off x="3052948" y="1778982"/>
              <a:ext cx="2668473" cy="2668473"/>
            </a:xfrm>
            <a:prstGeom prst="ellipse">
              <a:avLst/>
            </a:prstGeom>
            <a:solidFill>
              <a:srgbClr val="415F00"/>
            </a:solidFill>
          </p:spPr>
          <p:style>
            <a:lnRef idx="2">
              <a:schemeClr val="lt1">
                <a:hueOff val="0"/>
                <a:satOff val="0"/>
                <a:lumOff val="0"/>
                <a:alphaOff val="0"/>
              </a:schemeClr>
            </a:lnRef>
            <a:fillRef idx="1">
              <a:scrgbClr r="0" g="0" b="0"/>
            </a:fillRef>
            <a:effectRef idx="0">
              <a:schemeClr val="accent2">
                <a:alpha val="50000"/>
                <a:hueOff val="4803919"/>
                <a:satOff val="-22177"/>
                <a:lumOff val="3235"/>
                <a:alphaOff val="0"/>
              </a:schemeClr>
            </a:effectRef>
            <a:fontRef idx="minor">
              <a:schemeClr val="tx1"/>
            </a:fontRef>
          </p:style>
        </p:sp>
        <p:sp>
          <p:nvSpPr>
            <p:cNvPr id="24" name="Oval 4">
              <a:extLst>
                <a:ext uri="{FF2B5EF4-FFF2-40B4-BE49-F238E27FC236}">
                  <a16:creationId xmlns:a16="http://schemas.microsoft.com/office/drawing/2014/main" id="{AF06CC45-5F27-4A2C-8697-8CA1C976A784}"/>
                </a:ext>
              </a:extLst>
            </p:cNvPr>
            <p:cNvSpPr txBox="1"/>
            <p:nvPr/>
          </p:nvSpPr>
          <p:spPr>
            <a:xfrm>
              <a:off x="3624541" y="2400101"/>
              <a:ext cx="1775710" cy="146766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466713">
                <a:lnSpc>
                  <a:spcPct val="90000"/>
                </a:lnSpc>
                <a:spcAft>
                  <a:spcPct val="35000"/>
                </a:spcAft>
              </a:pPr>
              <a:r>
                <a:rPr lang="en-US" sz="1200">
                  <a:solidFill>
                    <a:schemeClr val="bg1"/>
                  </a:solidFill>
                </a:rPr>
                <a:t>VULNERABILITIES</a:t>
              </a:r>
            </a:p>
          </p:txBody>
        </p:sp>
      </p:grpSp>
      <p:grpSp>
        <p:nvGrpSpPr>
          <p:cNvPr id="25" name="Group 24">
            <a:extLst>
              <a:ext uri="{FF2B5EF4-FFF2-40B4-BE49-F238E27FC236}">
                <a16:creationId xmlns:a16="http://schemas.microsoft.com/office/drawing/2014/main" id="{CFA25652-AFB2-470F-B2A4-1119DC83F41B}"/>
              </a:ext>
            </a:extLst>
          </p:cNvPr>
          <p:cNvGrpSpPr/>
          <p:nvPr/>
        </p:nvGrpSpPr>
        <p:grpSpPr>
          <a:xfrm>
            <a:off x="4123112" y="2095617"/>
            <a:ext cx="804945" cy="845630"/>
            <a:chOff x="4202552" y="2751415"/>
            <a:chExt cx="1073260" cy="1127507"/>
          </a:xfrm>
        </p:grpSpPr>
        <p:sp>
          <p:nvSpPr>
            <p:cNvPr id="26" name="Oval 25">
              <a:extLst>
                <a:ext uri="{FF2B5EF4-FFF2-40B4-BE49-F238E27FC236}">
                  <a16:creationId xmlns:a16="http://schemas.microsoft.com/office/drawing/2014/main" id="{00FE6365-1A53-424F-BB7B-196F431B86F0}"/>
                </a:ext>
              </a:extLst>
            </p:cNvPr>
            <p:cNvSpPr/>
            <p:nvPr/>
          </p:nvSpPr>
          <p:spPr>
            <a:xfrm>
              <a:off x="4202552" y="2751415"/>
              <a:ext cx="1073260" cy="1127507"/>
            </a:xfrm>
            <a:prstGeom prst="ellipse">
              <a:avLst/>
            </a:prstGeom>
            <a:gradFill flip="none" rotWithShape="1">
              <a:gsLst>
                <a:gs pos="0">
                  <a:srgbClr val="000000"/>
                </a:gs>
                <a:gs pos="100000">
                  <a:schemeClr val="tx1"/>
                </a:gs>
              </a:gsLst>
              <a:path path="circle">
                <a:fillToRect t="100000" r="100000"/>
              </a:path>
              <a:tileRect l="-100000" b="-100000"/>
            </a:gra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a:endParaRPr>
            </a:p>
          </p:txBody>
        </p:sp>
        <p:pic>
          <p:nvPicPr>
            <p:cNvPr id="27" name="Picture 26" descr="logo-1500px-drk_bkg.png">
              <a:extLst>
                <a:ext uri="{FF2B5EF4-FFF2-40B4-BE49-F238E27FC236}">
                  <a16:creationId xmlns:a16="http://schemas.microsoft.com/office/drawing/2014/main" id="{24CC5227-2D2F-4575-8F62-4195F7792B5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9929" y="3059962"/>
              <a:ext cx="543474" cy="617078"/>
            </a:xfrm>
            <a:prstGeom prst="rect">
              <a:avLst/>
            </a:prstGeom>
          </p:spPr>
        </p:pic>
      </p:grpSp>
    </p:spTree>
    <p:extLst>
      <p:ext uri="{BB962C8B-B14F-4D97-AF65-F5344CB8AC3E}">
        <p14:creationId xmlns:p14="http://schemas.microsoft.com/office/powerpoint/2010/main" val="15101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01E514E-C865-4E4F-B36A-13C48BA08810}"/>
              </a:ext>
            </a:extLst>
          </p:cNvPr>
          <p:cNvSpPr>
            <a:spLocks noGrp="1"/>
          </p:cNvSpPr>
          <p:nvPr>
            <p:ph type="body" sz="quarter" idx="12"/>
          </p:nvPr>
        </p:nvSpPr>
        <p:spPr>
          <a:xfrm>
            <a:off x="635413" y="1701784"/>
            <a:ext cx="4394875" cy="1902942"/>
          </a:xfrm>
        </p:spPr>
        <p:txBody>
          <a:bodyPr/>
          <a:lstStyle/>
          <a:p>
            <a:pPr marL="285743" indent="-285743"/>
            <a:endParaRPr lang="en-US" dirty="0"/>
          </a:p>
          <a:p>
            <a:pPr marL="285743" indent="-285743"/>
            <a:endParaRPr lang="en-US" dirty="0"/>
          </a:p>
          <a:p>
            <a:pPr marL="285750" indent="-285750">
              <a:buFont typeface="Arial" panose="020B0604020202020204" pitchFamily="34" charset="0"/>
              <a:buChar char="•"/>
            </a:pPr>
            <a:r>
              <a:rPr lang="en-US" dirty="0"/>
              <a:t>Design and implement the system</a:t>
            </a:r>
          </a:p>
          <a:p>
            <a:pPr marL="285750" indent="-285750">
              <a:buFont typeface="Arial" panose="020B0604020202020204" pitchFamily="34" charset="0"/>
              <a:buChar char="•"/>
            </a:pPr>
            <a:r>
              <a:rPr lang="en-US" dirty="0"/>
              <a:t>Deliver faster time to value</a:t>
            </a:r>
          </a:p>
          <a:p>
            <a:pPr marL="285750" indent="-285750">
              <a:buFont typeface="Arial" panose="020B0604020202020204" pitchFamily="34" charset="0"/>
              <a:buChar char="•"/>
            </a:pPr>
            <a:r>
              <a:rPr lang="en-US" dirty="0"/>
              <a:t>Establish a security baseline</a:t>
            </a:r>
          </a:p>
          <a:p>
            <a:pPr marL="285750" indent="-285750">
              <a:buFont typeface="Arial" panose="020B0604020202020204" pitchFamily="34" charset="0"/>
              <a:buChar char="•"/>
            </a:pPr>
            <a:r>
              <a:rPr lang="en-US" sz="1600" dirty="0"/>
              <a:t>Set up automation for regular assessments </a:t>
            </a:r>
          </a:p>
          <a:p>
            <a:endParaRPr lang="en-US" dirty="0"/>
          </a:p>
        </p:txBody>
      </p:sp>
      <p:sp>
        <p:nvSpPr>
          <p:cNvPr id="2" name="Title 1">
            <a:extLst>
              <a:ext uri="{FF2B5EF4-FFF2-40B4-BE49-F238E27FC236}">
                <a16:creationId xmlns:a16="http://schemas.microsoft.com/office/drawing/2014/main" id="{7B77565D-F8D2-9142-B5FD-07B086EC8666}"/>
              </a:ext>
            </a:extLst>
          </p:cNvPr>
          <p:cNvSpPr>
            <a:spLocks noGrp="1"/>
          </p:cNvSpPr>
          <p:nvPr>
            <p:ph type="title"/>
          </p:nvPr>
        </p:nvSpPr>
        <p:spPr/>
        <p:txBody>
          <a:bodyPr>
            <a:noAutofit/>
          </a:bodyPr>
          <a:lstStyle/>
          <a:p>
            <a:r>
              <a:rPr lang="en-US" sz="2700" dirty="0">
                <a:latin typeface="Arial" panose="020B0604020202020204" pitchFamily="34" charset="0"/>
                <a:cs typeface="Arial" panose="020B0604020202020204" pitchFamily="34" charset="0"/>
              </a:rPr>
              <a:t>Build Service: Initial Implementation</a:t>
            </a:r>
          </a:p>
        </p:txBody>
      </p:sp>
      <p:sp>
        <p:nvSpPr>
          <p:cNvPr id="9" name="Rounded Rectangle 8">
            <a:extLst>
              <a:ext uri="{FF2B5EF4-FFF2-40B4-BE49-F238E27FC236}">
                <a16:creationId xmlns:a16="http://schemas.microsoft.com/office/drawing/2014/main" id="{B6C8DD4E-E072-FB4D-9F2E-CB0A6DEFBA5C}"/>
              </a:ext>
            </a:extLst>
          </p:cNvPr>
          <p:cNvSpPr/>
          <p:nvPr/>
        </p:nvSpPr>
        <p:spPr>
          <a:xfrm>
            <a:off x="5576175" y="1724103"/>
            <a:ext cx="3110627" cy="2426669"/>
          </a:xfrm>
          <a:prstGeom prst="round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t>Build Package</a:t>
            </a:r>
          </a:p>
          <a:p>
            <a:endParaRPr lang="en-US" sz="1000" b="1" dirty="0"/>
          </a:p>
          <a:p>
            <a:pPr marL="171446" indent="-171446">
              <a:buFont typeface="Arial" panose="020B0604020202020204" pitchFamily="34" charset="0"/>
              <a:buChar char="•"/>
            </a:pPr>
            <a:r>
              <a:rPr lang="en-US" sz="1200" dirty="0"/>
              <a:t>Outcomes delivered:</a:t>
            </a:r>
          </a:p>
          <a:p>
            <a:pPr marL="557213" lvl="1" indent="-214313">
              <a:buFont typeface="Arial" panose="020B0604020202020204" pitchFamily="34" charset="0"/>
              <a:buChar char="•"/>
            </a:pPr>
            <a:r>
              <a:rPr lang="en-US" sz="1200" dirty="0"/>
              <a:t>Network inventory and secure configuration assessment</a:t>
            </a:r>
          </a:p>
          <a:p>
            <a:pPr marL="557213" lvl="1" indent="-214313">
              <a:buFont typeface="Arial" panose="020B0604020202020204" pitchFamily="34" charset="0"/>
              <a:buChar char="•"/>
            </a:pPr>
            <a:r>
              <a:rPr lang="en-US" sz="1200" dirty="0"/>
              <a:t>Endpoint inventory</a:t>
            </a:r>
          </a:p>
          <a:p>
            <a:pPr marL="557213" lvl="1" indent="-214313">
              <a:buFont typeface="Arial" panose="020B0604020202020204" pitchFamily="34" charset="0"/>
              <a:buChar char="•"/>
            </a:pPr>
            <a:r>
              <a:rPr lang="en-US" sz="1200" dirty="0"/>
              <a:t>Network segmentation</a:t>
            </a:r>
          </a:p>
          <a:p>
            <a:pPr marL="557213" lvl="1" indent="-214313">
              <a:buFont typeface="Arial" panose="020B0604020202020204" pitchFamily="34" charset="0"/>
              <a:buChar char="•"/>
            </a:pPr>
            <a:r>
              <a:rPr lang="en-US" sz="1200" dirty="0"/>
              <a:t>Vulnerability prioritization </a:t>
            </a:r>
          </a:p>
          <a:p>
            <a:pPr marL="285743" indent="-285743">
              <a:buFont typeface="Arial" panose="020B0604020202020204" pitchFamily="34" charset="0"/>
              <a:buChar char="•"/>
            </a:pPr>
            <a:endParaRPr lang="en-US" sz="1000" dirty="0"/>
          </a:p>
        </p:txBody>
      </p:sp>
    </p:spTree>
    <p:extLst>
      <p:ext uri="{BB962C8B-B14F-4D97-AF65-F5344CB8AC3E}">
        <p14:creationId xmlns:p14="http://schemas.microsoft.com/office/powerpoint/2010/main" val="3801177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7565D-F8D2-9142-B5FD-07B086EC8666}"/>
              </a:ext>
            </a:extLst>
          </p:cNvPr>
          <p:cNvSpPr>
            <a:spLocks noGrp="1"/>
          </p:cNvSpPr>
          <p:nvPr>
            <p:ph type="title"/>
          </p:nvPr>
        </p:nvSpPr>
        <p:spPr/>
        <p:txBody>
          <a:bodyPr/>
          <a:lstStyle/>
          <a:p>
            <a:r>
              <a:rPr lang="en-US" dirty="0"/>
              <a:t>Managed Services: Continuous Risk Management </a:t>
            </a:r>
          </a:p>
        </p:txBody>
      </p:sp>
      <p:sp>
        <p:nvSpPr>
          <p:cNvPr id="9" name="Rounded Rectangle 8">
            <a:extLst>
              <a:ext uri="{FF2B5EF4-FFF2-40B4-BE49-F238E27FC236}">
                <a16:creationId xmlns:a16="http://schemas.microsoft.com/office/drawing/2014/main" id="{B6C8DD4E-E072-FB4D-9F2E-CB0A6DEFBA5C}"/>
              </a:ext>
            </a:extLst>
          </p:cNvPr>
          <p:cNvSpPr/>
          <p:nvPr/>
        </p:nvSpPr>
        <p:spPr>
          <a:xfrm>
            <a:off x="1476796" y="2462675"/>
            <a:ext cx="2258325" cy="1783080"/>
          </a:xfrm>
          <a:prstGeom prst="roundRect">
            <a:avLst/>
          </a:prstGeom>
          <a:gradFill>
            <a:gsLst>
              <a:gs pos="0">
                <a:srgbClr val="ED2328"/>
              </a:gs>
              <a:gs pos="53000">
                <a:srgbClr val="ED2328"/>
              </a:gs>
              <a:gs pos="89000">
                <a:srgbClr val="916C00"/>
              </a:gs>
              <a:gs pos="100000">
                <a:srgbClr val="916C00"/>
              </a:gs>
            </a:gsLst>
            <a:lin ang="2700000" scaled="1"/>
          </a:gra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	  </a:t>
            </a:r>
          </a:p>
          <a:p>
            <a:pPr algn="ctr"/>
            <a:r>
              <a:rPr lang="en-US" sz="1500" dirty="0"/>
              <a:t>Cyber Visibility Package </a:t>
            </a:r>
          </a:p>
          <a:p>
            <a:pPr algn="ctr"/>
            <a:endParaRPr lang="en-US" sz="1500" b="1" dirty="0"/>
          </a:p>
          <a:p>
            <a:pPr marL="285743" indent="-285743">
              <a:buFont typeface="Arial" panose="020B0604020202020204" pitchFamily="34" charset="0"/>
              <a:buChar char="•"/>
            </a:pPr>
            <a:r>
              <a:rPr lang="en-US" sz="1200" dirty="0"/>
              <a:t>Network and endpoint Inventory assessments</a:t>
            </a:r>
          </a:p>
          <a:p>
            <a:pPr marL="285743" indent="-285743">
              <a:buFont typeface="Arial" panose="020B0604020202020204" pitchFamily="34" charset="0"/>
              <a:buChar char="•"/>
            </a:pPr>
            <a:r>
              <a:rPr lang="en-US" sz="1200" dirty="0"/>
              <a:t>Secure configuration assessments</a:t>
            </a:r>
          </a:p>
          <a:p>
            <a:pPr marL="285743" indent="-285743">
              <a:buFont typeface="Arial" panose="020B0604020202020204" pitchFamily="34" charset="0"/>
              <a:buChar char="•"/>
            </a:pPr>
            <a:r>
              <a:rPr lang="en-US" sz="1200" dirty="0"/>
              <a:t>Knowledge transfer</a:t>
            </a:r>
          </a:p>
          <a:p>
            <a:pPr marL="285743" indent="-285743">
              <a:buFont typeface="Arial" panose="020B0604020202020204" pitchFamily="34" charset="0"/>
              <a:buChar char="•"/>
            </a:pPr>
            <a:endParaRPr lang="en-US" sz="1000" dirty="0"/>
          </a:p>
        </p:txBody>
      </p:sp>
      <p:sp>
        <p:nvSpPr>
          <p:cNvPr id="10" name="Right Arrow 9">
            <a:extLst>
              <a:ext uri="{FF2B5EF4-FFF2-40B4-BE49-F238E27FC236}">
                <a16:creationId xmlns:a16="http://schemas.microsoft.com/office/drawing/2014/main" id="{26D24258-2AA7-F54A-B6AA-8090536C76DB}"/>
              </a:ext>
            </a:extLst>
          </p:cNvPr>
          <p:cNvSpPr/>
          <p:nvPr/>
        </p:nvSpPr>
        <p:spPr>
          <a:xfrm>
            <a:off x="1302998" y="4324209"/>
            <a:ext cx="7702295" cy="466470"/>
          </a:xfrm>
          <a:prstGeom prst="right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Customer Outcomes with RedSeal</a:t>
            </a:r>
          </a:p>
        </p:txBody>
      </p:sp>
      <p:sp>
        <p:nvSpPr>
          <p:cNvPr id="14" name="Up Arrow 13">
            <a:extLst>
              <a:ext uri="{FF2B5EF4-FFF2-40B4-BE49-F238E27FC236}">
                <a16:creationId xmlns:a16="http://schemas.microsoft.com/office/drawing/2014/main" id="{087CD6E9-D1EE-4E42-A089-8DFCD9A17B10}"/>
              </a:ext>
            </a:extLst>
          </p:cNvPr>
          <p:cNvSpPr/>
          <p:nvPr/>
        </p:nvSpPr>
        <p:spPr>
          <a:xfrm>
            <a:off x="983020" y="1286702"/>
            <a:ext cx="493776" cy="3389271"/>
          </a:xfrm>
          <a:prstGeom prst="upArrow">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TextBox 15">
            <a:extLst>
              <a:ext uri="{FF2B5EF4-FFF2-40B4-BE49-F238E27FC236}">
                <a16:creationId xmlns:a16="http://schemas.microsoft.com/office/drawing/2014/main" id="{D85665A6-0C7B-254B-9E14-A342AFE13BEF}"/>
              </a:ext>
            </a:extLst>
          </p:cNvPr>
          <p:cNvSpPr txBox="1"/>
          <p:nvPr/>
        </p:nvSpPr>
        <p:spPr>
          <a:xfrm>
            <a:off x="84339" y="2938716"/>
            <a:ext cx="1037734" cy="461665"/>
          </a:xfrm>
          <a:prstGeom prst="rect">
            <a:avLst/>
          </a:prstGeom>
          <a:noFill/>
        </p:spPr>
        <p:txBody>
          <a:bodyPr wrap="square" rtlCol="0">
            <a:spAutoFit/>
          </a:bodyPr>
          <a:lstStyle/>
          <a:p>
            <a:pPr algn="ctr"/>
            <a:r>
              <a:rPr lang="en-US" sz="1200" dirty="0"/>
              <a:t>Value to Customer</a:t>
            </a:r>
          </a:p>
        </p:txBody>
      </p:sp>
      <p:sp>
        <p:nvSpPr>
          <p:cNvPr id="17" name="Rounded Rectangle 16">
            <a:extLst>
              <a:ext uri="{FF2B5EF4-FFF2-40B4-BE49-F238E27FC236}">
                <a16:creationId xmlns:a16="http://schemas.microsoft.com/office/drawing/2014/main" id="{1B94751B-7B79-9E41-8C9D-D6F885477860}"/>
              </a:ext>
            </a:extLst>
          </p:cNvPr>
          <p:cNvSpPr/>
          <p:nvPr/>
        </p:nvSpPr>
        <p:spPr>
          <a:xfrm>
            <a:off x="3962541" y="2111794"/>
            <a:ext cx="2258324" cy="2133961"/>
          </a:xfrm>
          <a:prstGeom prst="roundRect">
            <a:avLst/>
          </a:prstGeom>
          <a:solidFill>
            <a:srgbClr val="1C83CE"/>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t>	  </a:t>
            </a:r>
          </a:p>
          <a:p>
            <a:pPr algn="ctr"/>
            <a:r>
              <a:rPr lang="en-US" sz="1500" dirty="0"/>
              <a:t>Compliance Package</a:t>
            </a:r>
          </a:p>
          <a:p>
            <a:endParaRPr lang="en-US" sz="1000" b="1" dirty="0"/>
          </a:p>
          <a:p>
            <a:pPr marL="285743" indent="-285743">
              <a:buFont typeface="Arial" panose="020B0604020202020204" pitchFamily="34" charset="0"/>
              <a:buChar char="•"/>
            </a:pPr>
            <a:r>
              <a:rPr lang="en-US" sz="1200" dirty="0"/>
              <a:t>Network segmentation and compliance monitoring</a:t>
            </a:r>
          </a:p>
          <a:p>
            <a:pPr marL="285743" indent="-285743">
              <a:buFont typeface="Arial" panose="020B0604020202020204" pitchFamily="34" charset="0"/>
              <a:buChar char="•"/>
            </a:pPr>
            <a:r>
              <a:rPr lang="en-US" sz="1200" dirty="0"/>
              <a:t>Security change review</a:t>
            </a:r>
          </a:p>
          <a:p>
            <a:r>
              <a:rPr lang="en-US" sz="1200" dirty="0"/>
              <a:t> </a:t>
            </a:r>
          </a:p>
          <a:p>
            <a:pPr algn="ctr"/>
            <a:r>
              <a:rPr lang="en-US" sz="1200" b="1" u="sng" dirty="0"/>
              <a:t>Includes Cyber Visibility  package </a:t>
            </a:r>
          </a:p>
          <a:p>
            <a:pPr marL="285743" indent="-285743">
              <a:buFont typeface="Arial" panose="020B0604020202020204" pitchFamily="34" charset="0"/>
              <a:buChar char="•"/>
            </a:pPr>
            <a:endParaRPr lang="en-US" sz="1000" dirty="0"/>
          </a:p>
        </p:txBody>
      </p:sp>
      <p:sp>
        <p:nvSpPr>
          <p:cNvPr id="18" name="Rounded Rectangle 17">
            <a:extLst>
              <a:ext uri="{FF2B5EF4-FFF2-40B4-BE49-F238E27FC236}">
                <a16:creationId xmlns:a16="http://schemas.microsoft.com/office/drawing/2014/main" id="{72090E8A-B12E-9340-8E34-688BA0F51A55}"/>
              </a:ext>
            </a:extLst>
          </p:cNvPr>
          <p:cNvSpPr/>
          <p:nvPr/>
        </p:nvSpPr>
        <p:spPr>
          <a:xfrm>
            <a:off x="6444857" y="1690942"/>
            <a:ext cx="2444693" cy="2554813"/>
          </a:xfrm>
          <a:prstGeom prst="roundRect">
            <a:avLst/>
          </a:prstGeom>
          <a:solidFill>
            <a:srgbClr val="405C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t>Risk Management Package</a:t>
            </a:r>
          </a:p>
          <a:p>
            <a:pPr algn="ctr"/>
            <a:endParaRPr lang="en-US" sz="1000" b="1" dirty="0"/>
          </a:p>
          <a:p>
            <a:endParaRPr lang="en-US" sz="1000" b="1" dirty="0"/>
          </a:p>
          <a:p>
            <a:pPr marL="285743" indent="-285743">
              <a:buFont typeface="Arial" panose="020B0604020202020204" pitchFamily="34" charset="0"/>
              <a:buChar char="•"/>
            </a:pPr>
            <a:r>
              <a:rPr lang="en-US" sz="1200" dirty="0"/>
              <a:t>Security posture monitoring</a:t>
            </a:r>
          </a:p>
          <a:p>
            <a:pPr marL="285743" indent="-285743">
              <a:buFont typeface="Arial" panose="020B0604020202020204" pitchFamily="34" charset="0"/>
              <a:buChar char="•"/>
            </a:pPr>
            <a:r>
              <a:rPr lang="en-US" sz="1200" dirty="0"/>
              <a:t>Incident investigation</a:t>
            </a:r>
          </a:p>
          <a:p>
            <a:pPr marL="285743" indent="-285743">
              <a:buFont typeface="Arial" panose="020B0604020202020204" pitchFamily="34" charset="0"/>
              <a:buChar char="•"/>
            </a:pPr>
            <a:r>
              <a:rPr lang="en-US" sz="1200" dirty="0"/>
              <a:t>Vulnerability risk prioritization</a:t>
            </a:r>
          </a:p>
          <a:p>
            <a:pPr marL="285743" indent="-285743">
              <a:buFont typeface="Arial" panose="020B0604020202020204" pitchFamily="34" charset="0"/>
              <a:buChar char="•"/>
            </a:pPr>
            <a:endParaRPr lang="en-US" sz="1200" dirty="0"/>
          </a:p>
          <a:p>
            <a:pPr algn="ctr"/>
            <a:r>
              <a:rPr lang="en-US" sz="1200" b="1" u="sng" dirty="0"/>
              <a:t>Includes Compliance package  </a:t>
            </a:r>
          </a:p>
          <a:p>
            <a:pPr marL="285743" indent="-285743">
              <a:buFont typeface="Arial" panose="020B0604020202020204" pitchFamily="34" charset="0"/>
              <a:buChar char="•"/>
            </a:pPr>
            <a:endParaRPr lang="en-US" sz="1000" dirty="0"/>
          </a:p>
        </p:txBody>
      </p:sp>
    </p:spTree>
    <p:extLst>
      <p:ext uri="{BB962C8B-B14F-4D97-AF65-F5344CB8AC3E}">
        <p14:creationId xmlns:p14="http://schemas.microsoft.com/office/powerpoint/2010/main" val="25668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17027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FF55AC-371A-4CE6-ABD0-32F23D7615CB}"/>
              </a:ext>
            </a:extLst>
          </p:cNvPr>
          <p:cNvSpPr>
            <a:spLocks noGrp="1"/>
          </p:cNvSpPr>
          <p:nvPr>
            <p:ph type="title"/>
          </p:nvPr>
        </p:nvSpPr>
        <p:spPr/>
        <p:txBody>
          <a:bodyPr/>
          <a:lstStyle/>
          <a:p>
            <a:r>
              <a:rPr lang="en-US" dirty="0"/>
              <a:t>Digital Resilience is Based on Fundamentals</a:t>
            </a:r>
          </a:p>
        </p:txBody>
      </p:sp>
      <p:sp>
        <p:nvSpPr>
          <p:cNvPr id="4" name="Text Placeholder 3">
            <a:extLst>
              <a:ext uri="{FF2B5EF4-FFF2-40B4-BE49-F238E27FC236}">
                <a16:creationId xmlns:a16="http://schemas.microsoft.com/office/drawing/2014/main" id="{FE30859F-64DD-483F-87A5-E15528455C3A}"/>
              </a:ext>
            </a:extLst>
          </p:cNvPr>
          <p:cNvSpPr txBox="1">
            <a:spLocks/>
          </p:cNvSpPr>
          <p:nvPr/>
        </p:nvSpPr>
        <p:spPr>
          <a:xfrm>
            <a:off x="4987593" y="1540477"/>
            <a:ext cx="3217294" cy="2949146"/>
          </a:xfrm>
          <a:prstGeom prst="rect">
            <a:avLst/>
          </a:prstGeom>
        </p:spPr>
        <p:txBody>
          <a:bodyPr>
            <a:normAutofit/>
          </a:bodyPr>
          <a:lstStyle>
            <a:lvl1pPr marL="0" indent="0" algn="l" defTabSz="408165" rtl="0" eaLnBrk="1" latinLnBrk="0" hangingPunct="1">
              <a:spcBef>
                <a:spcPct val="20000"/>
              </a:spcBef>
              <a:buFont typeface="Arial"/>
              <a:buNone/>
              <a:defRPr sz="1600" kern="1200">
                <a:solidFill>
                  <a:srgbClr val="616C6D"/>
                </a:solidFill>
                <a:latin typeface="Arial"/>
                <a:ea typeface="+mn-ea"/>
                <a:cs typeface="Arial"/>
              </a:defRPr>
            </a:lvl1pPr>
            <a:lvl2pPr marL="403914" indent="-198414" algn="l" defTabSz="408165" rtl="0" eaLnBrk="1" latinLnBrk="0" hangingPunct="1">
              <a:spcBef>
                <a:spcPct val="20000"/>
              </a:spcBef>
              <a:buFont typeface="Lucida Grande"/>
              <a:buChar char="-"/>
              <a:defRPr sz="1400" kern="1200">
                <a:solidFill>
                  <a:srgbClr val="616C6D"/>
                </a:solidFill>
                <a:latin typeface="Arial"/>
                <a:ea typeface="+mn-ea"/>
                <a:cs typeface="Arial"/>
              </a:defRPr>
            </a:lvl2pPr>
            <a:lvl3pPr marL="919789" indent="-206917" algn="l" defTabSz="408165" rtl="0" eaLnBrk="1" latinLnBrk="0" hangingPunct="1">
              <a:spcBef>
                <a:spcPct val="20000"/>
              </a:spcBef>
              <a:buFont typeface="Lucida Grande"/>
              <a:buChar char="-"/>
              <a:tabLst/>
              <a:defRPr sz="1400" kern="1200">
                <a:solidFill>
                  <a:srgbClr val="616C6D"/>
                </a:solidFill>
                <a:latin typeface="Arial"/>
                <a:ea typeface="+mn-ea"/>
                <a:cs typeface="Arial"/>
              </a:defRPr>
            </a:lvl3pPr>
            <a:lvl4pPr marL="1428577" indent="-204082" algn="l" defTabSz="408165" rtl="0" eaLnBrk="1" latinLnBrk="0" hangingPunct="1">
              <a:spcBef>
                <a:spcPct val="20000"/>
              </a:spcBef>
              <a:buFont typeface="Lucida Grande"/>
              <a:buChar char="-"/>
              <a:defRPr sz="1400" kern="1200">
                <a:solidFill>
                  <a:srgbClr val="616C6D"/>
                </a:solidFill>
                <a:latin typeface="Arial"/>
                <a:ea typeface="+mn-ea"/>
                <a:cs typeface="Arial"/>
              </a:defRPr>
            </a:lvl4pPr>
            <a:lvl5pPr marL="1836742" indent="-204082" algn="l" defTabSz="408165" rtl="0" eaLnBrk="1" latinLnBrk="0" hangingPunct="1">
              <a:spcBef>
                <a:spcPct val="20000"/>
              </a:spcBef>
              <a:buFont typeface="Lucida Grande"/>
              <a:buChar char="-"/>
              <a:defRPr sz="1400" kern="1200">
                <a:solidFill>
                  <a:srgbClr val="616C6D"/>
                </a:solidFill>
                <a:latin typeface="Arial"/>
                <a:ea typeface="+mn-ea"/>
                <a:cs typeface="Arial"/>
              </a:defRPr>
            </a:lvl5pPr>
            <a:lvl6pPr marL="2244907" indent="-204082" algn="l" defTabSz="408165" rtl="0" eaLnBrk="1" latinLnBrk="0" hangingPunct="1">
              <a:spcBef>
                <a:spcPct val="20000"/>
              </a:spcBef>
              <a:buFont typeface="Arial"/>
              <a:buChar char="•"/>
              <a:defRPr sz="1800" kern="1200">
                <a:solidFill>
                  <a:schemeClr val="tx1"/>
                </a:solidFill>
                <a:latin typeface="+mn-lt"/>
                <a:ea typeface="+mn-ea"/>
                <a:cs typeface="+mn-cs"/>
              </a:defRPr>
            </a:lvl6pPr>
            <a:lvl7pPr marL="2653072" indent="-204082" algn="l" defTabSz="408165" rtl="0" eaLnBrk="1" latinLnBrk="0" hangingPunct="1">
              <a:spcBef>
                <a:spcPct val="20000"/>
              </a:spcBef>
              <a:buFont typeface="Arial"/>
              <a:buChar char="•"/>
              <a:defRPr sz="1800" kern="1200">
                <a:solidFill>
                  <a:schemeClr val="tx1"/>
                </a:solidFill>
                <a:latin typeface="+mn-lt"/>
                <a:ea typeface="+mn-ea"/>
                <a:cs typeface="+mn-cs"/>
              </a:defRPr>
            </a:lvl7pPr>
            <a:lvl8pPr marL="3061236" indent="-204082" algn="l" defTabSz="408165" rtl="0" eaLnBrk="1" latinLnBrk="0" hangingPunct="1">
              <a:spcBef>
                <a:spcPct val="20000"/>
              </a:spcBef>
              <a:buFont typeface="Arial"/>
              <a:buChar char="•"/>
              <a:defRPr sz="1800" kern="1200">
                <a:solidFill>
                  <a:schemeClr val="tx1"/>
                </a:solidFill>
                <a:latin typeface="+mn-lt"/>
                <a:ea typeface="+mn-ea"/>
                <a:cs typeface="+mn-cs"/>
              </a:defRPr>
            </a:lvl8pPr>
            <a:lvl9pPr marL="3469401" indent="-204082" algn="l" defTabSz="408165" rtl="0" eaLnBrk="1" latinLnBrk="0" hangingPunct="1">
              <a:spcBef>
                <a:spcPct val="20000"/>
              </a:spcBef>
              <a:buFont typeface="Arial"/>
              <a:buChar char="•"/>
              <a:defRPr sz="1800" kern="1200">
                <a:solidFill>
                  <a:schemeClr val="tx1"/>
                </a:solidFill>
                <a:latin typeface="+mn-lt"/>
                <a:ea typeface="+mn-ea"/>
                <a:cs typeface="+mn-cs"/>
              </a:defRPr>
            </a:lvl9pPr>
          </a:lstStyle>
          <a:p>
            <a:pPr marL="171450" indent="-171450">
              <a:buFont typeface="Arial" panose="020B0604020202020204" pitchFamily="34" charset="0"/>
              <a:buChar char="•"/>
            </a:pPr>
            <a:endParaRPr lang="en-US" sz="1800" dirty="0">
              <a:solidFill>
                <a:schemeClr val="bg2">
                  <a:lumMod val="50000"/>
                </a:schemeClr>
              </a:solidFill>
            </a:endParaRPr>
          </a:p>
          <a:p>
            <a:pPr marL="205500" lvl="1" indent="0" algn="ctr">
              <a:buNone/>
            </a:pPr>
            <a:r>
              <a:rPr lang="en-US" sz="1800" dirty="0">
                <a:solidFill>
                  <a:schemeClr val="bg2">
                    <a:lumMod val="50000"/>
                  </a:schemeClr>
                </a:solidFill>
              </a:rPr>
              <a:t>The goal: resilience to cyber events. </a:t>
            </a:r>
            <a:br>
              <a:rPr lang="en-US" sz="1800" dirty="0">
                <a:solidFill>
                  <a:schemeClr val="bg2">
                    <a:lumMod val="50000"/>
                  </a:schemeClr>
                </a:solidFill>
              </a:rPr>
            </a:br>
            <a:endParaRPr lang="en-US" sz="1800" dirty="0">
              <a:solidFill>
                <a:schemeClr val="bg2">
                  <a:lumMod val="50000"/>
                </a:schemeClr>
              </a:solidFill>
            </a:endParaRPr>
          </a:p>
          <a:p>
            <a:pPr marL="205500" lvl="1" indent="0" algn="ctr">
              <a:buNone/>
            </a:pPr>
            <a:r>
              <a:rPr lang="en-US" sz="1800" dirty="0">
                <a:solidFill>
                  <a:schemeClr val="bg2">
                    <a:lumMod val="50000"/>
                  </a:schemeClr>
                </a:solidFill>
              </a:rPr>
              <a:t>Cannot be done without the fundamentals.</a:t>
            </a:r>
          </a:p>
          <a:p>
            <a:pPr marL="285750" indent="-285750">
              <a:buFont typeface="Arial" panose="020B0604020202020204" pitchFamily="34" charset="0"/>
              <a:buChar char="•"/>
            </a:pPr>
            <a:endParaRPr lang="en-US" sz="3600" dirty="0">
              <a:solidFill>
                <a:schemeClr val="bg2">
                  <a:lumMod val="50000"/>
                </a:schemeClr>
              </a:solidFill>
            </a:endParaRPr>
          </a:p>
        </p:txBody>
      </p:sp>
      <p:pic>
        <p:nvPicPr>
          <p:cNvPr id="5" name="Picture 4">
            <a:extLst>
              <a:ext uri="{FF2B5EF4-FFF2-40B4-BE49-F238E27FC236}">
                <a16:creationId xmlns:a16="http://schemas.microsoft.com/office/drawing/2014/main" id="{BE963C2E-C304-4464-8F05-FF7FB0CF38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810" y="870142"/>
            <a:ext cx="4462668" cy="4253480"/>
          </a:xfrm>
          <a:prstGeom prst="rect">
            <a:avLst/>
          </a:prstGeom>
        </p:spPr>
      </p:pic>
    </p:spTree>
    <p:extLst>
      <p:ext uri="{BB962C8B-B14F-4D97-AF65-F5344CB8AC3E}">
        <p14:creationId xmlns:p14="http://schemas.microsoft.com/office/powerpoint/2010/main" val="262606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91697" y="318113"/>
            <a:ext cx="5322693" cy="596287"/>
          </a:xfrm>
          <a:prstGeom prst="rect">
            <a:avLst/>
          </a:prstGeom>
        </p:spPr>
        <p:txBody>
          <a:bodyPr vert="horz" lIns="51435" tIns="25718" rIns="51435" bIns="25718" rtlCol="0" anchor="ctr">
            <a:noAutofit/>
          </a:bodyPr>
          <a:lstStyle>
            <a:lvl1pPr algn="l" defTabSz="914400" rtl="0" eaLnBrk="1" latinLnBrk="0" hangingPunct="1">
              <a:lnSpc>
                <a:spcPct val="90000"/>
              </a:lnSpc>
              <a:spcBef>
                <a:spcPct val="0"/>
              </a:spcBef>
              <a:buNone/>
              <a:defRPr sz="3600" b="0" kern="1200">
                <a:solidFill>
                  <a:schemeClr val="bg1"/>
                </a:solidFill>
                <a:latin typeface="Arial Black" panose="020B0A04020102020204" pitchFamily="34" charset="0"/>
                <a:ea typeface="+mj-ea"/>
                <a:cs typeface="Arial" panose="020B0604020202020204" pitchFamily="34" charset="0"/>
              </a:defRPr>
            </a:lvl1pPr>
          </a:lstStyle>
          <a:p>
            <a:r>
              <a:rPr lang="en-US" sz="2400" dirty="0">
                <a:latin typeface="+mj-lt"/>
              </a:rPr>
              <a:t>Digital Resilience | Guiding Principles</a:t>
            </a:r>
          </a:p>
        </p:txBody>
      </p:sp>
      <p:sp>
        <p:nvSpPr>
          <p:cNvPr id="5" name="Rectangle 4"/>
          <p:cNvSpPr/>
          <p:nvPr/>
        </p:nvSpPr>
        <p:spPr>
          <a:xfrm>
            <a:off x="2542324" y="1740748"/>
            <a:ext cx="2423420" cy="519439"/>
          </a:xfrm>
          <a:prstGeom prst="rect">
            <a:avLst/>
          </a:prstGeom>
          <a:noFill/>
        </p:spPr>
        <p:txBody>
          <a:bodyPr wrap="none" lIns="51435" tIns="25718" rIns="51435" bIns="25718">
            <a:spAutoFit/>
          </a:bodyPr>
          <a:lstStyle/>
          <a:p>
            <a:pPr algn="ctr"/>
            <a:r>
              <a:rPr lang="en-US" sz="3038" dirty="0">
                <a:ln w="0"/>
                <a:solidFill>
                  <a:schemeClr val="bg2">
                    <a:lumMod val="50000"/>
                  </a:schemeClr>
                </a:solidFill>
              </a:rPr>
              <a:t>Be hard to hit</a:t>
            </a:r>
          </a:p>
        </p:txBody>
      </p:sp>
      <p:sp>
        <p:nvSpPr>
          <p:cNvPr id="6" name="Rectangle 5"/>
          <p:cNvSpPr/>
          <p:nvPr/>
        </p:nvSpPr>
        <p:spPr>
          <a:xfrm>
            <a:off x="2889045" y="2474757"/>
            <a:ext cx="3418886" cy="519439"/>
          </a:xfrm>
          <a:prstGeom prst="rect">
            <a:avLst/>
          </a:prstGeom>
          <a:noFill/>
        </p:spPr>
        <p:txBody>
          <a:bodyPr wrap="none" lIns="51435" tIns="25718" rIns="51435" bIns="25718">
            <a:spAutoFit/>
          </a:bodyPr>
          <a:lstStyle/>
          <a:p>
            <a:pPr algn="ctr"/>
            <a:r>
              <a:rPr lang="en-US" sz="3038" dirty="0">
                <a:ln w="0"/>
                <a:solidFill>
                  <a:schemeClr val="tx2"/>
                </a:solidFill>
              </a:rPr>
              <a:t>Detect immediately</a:t>
            </a:r>
          </a:p>
        </p:txBody>
      </p:sp>
      <p:sp>
        <p:nvSpPr>
          <p:cNvPr id="7" name="Rectangle 6"/>
          <p:cNvSpPr/>
          <p:nvPr/>
        </p:nvSpPr>
        <p:spPr>
          <a:xfrm>
            <a:off x="3433195" y="3208767"/>
            <a:ext cx="2920351" cy="519439"/>
          </a:xfrm>
          <a:prstGeom prst="rect">
            <a:avLst/>
          </a:prstGeom>
          <a:noFill/>
        </p:spPr>
        <p:txBody>
          <a:bodyPr wrap="none" lIns="51435" tIns="25718" rIns="51435" bIns="25718">
            <a:spAutoFit/>
          </a:bodyPr>
          <a:lstStyle/>
          <a:p>
            <a:pPr algn="ctr"/>
            <a:r>
              <a:rPr lang="en-US" sz="3038" dirty="0">
                <a:ln w="0"/>
                <a:solidFill>
                  <a:schemeClr val="accent4"/>
                </a:solidFill>
              </a:rPr>
              <a:t>Respond rapidly</a:t>
            </a:r>
          </a:p>
        </p:txBody>
      </p:sp>
    </p:spTree>
    <p:extLst>
      <p:ext uri="{BB962C8B-B14F-4D97-AF65-F5344CB8AC3E}">
        <p14:creationId xmlns:p14="http://schemas.microsoft.com/office/powerpoint/2010/main" val="185319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B2446-93A5-4711-8E82-1B1A5E69E952}"/>
              </a:ext>
            </a:extLst>
          </p:cNvPr>
          <p:cNvSpPr txBox="1">
            <a:spLocks/>
          </p:cNvSpPr>
          <p:nvPr/>
        </p:nvSpPr>
        <p:spPr>
          <a:xfrm>
            <a:off x="457200" y="151773"/>
            <a:ext cx="6531464" cy="615324"/>
          </a:xfrm>
          <a:prstGeom prst="rect">
            <a:avLst/>
          </a:prstGeom>
        </p:spPr>
        <p:txBody>
          <a:bodyPr vert="horz" anchor="ctr" anchorCtr="0">
            <a:normAutofit/>
          </a:bodyPr>
          <a:lstStyle>
            <a:lvl1pPr algn="l" defTabSz="408165" rtl="0" eaLnBrk="1" latinLnBrk="0" hangingPunct="1">
              <a:spcBef>
                <a:spcPct val="0"/>
              </a:spcBef>
              <a:buNone/>
              <a:defRPr sz="2400" b="0" i="0" kern="1200">
                <a:solidFill>
                  <a:schemeClr val="tx2"/>
                </a:solidFill>
                <a:latin typeface="Arial"/>
                <a:ea typeface="+mj-ea"/>
                <a:cs typeface="Arial"/>
              </a:defRPr>
            </a:lvl1pPr>
          </a:lstStyle>
          <a:p>
            <a:r>
              <a:rPr lang="en-US" dirty="0">
                <a:solidFill>
                  <a:schemeClr val="bg2"/>
                </a:solidFill>
              </a:rPr>
              <a:t>RedSeal Business Outcomes</a:t>
            </a:r>
          </a:p>
        </p:txBody>
      </p:sp>
      <p:grpSp>
        <p:nvGrpSpPr>
          <p:cNvPr id="5" name="Group 4">
            <a:extLst>
              <a:ext uri="{FF2B5EF4-FFF2-40B4-BE49-F238E27FC236}">
                <a16:creationId xmlns:a16="http://schemas.microsoft.com/office/drawing/2014/main" id="{2103DAD5-BC30-4022-A2E7-B54973327FF5}"/>
              </a:ext>
            </a:extLst>
          </p:cNvPr>
          <p:cNvGrpSpPr/>
          <p:nvPr/>
        </p:nvGrpSpPr>
        <p:grpSpPr>
          <a:xfrm>
            <a:off x="6954438" y="1163077"/>
            <a:ext cx="2052371" cy="934376"/>
            <a:chOff x="196673" y="1731789"/>
            <a:chExt cx="1557516" cy="2035062"/>
          </a:xfrm>
          <a:solidFill>
            <a:srgbClr val="405D00"/>
          </a:solidFill>
        </p:grpSpPr>
        <p:sp>
          <p:nvSpPr>
            <p:cNvPr id="6" name="Rounded Rectangle 8">
              <a:extLst>
                <a:ext uri="{FF2B5EF4-FFF2-40B4-BE49-F238E27FC236}">
                  <a16:creationId xmlns:a16="http://schemas.microsoft.com/office/drawing/2014/main" id="{A1BE9D71-DF5A-4616-95F2-304ED023F35B}"/>
                </a:ext>
              </a:extLst>
            </p:cNvPr>
            <p:cNvSpPr/>
            <p:nvPr/>
          </p:nvSpPr>
          <p:spPr>
            <a:xfrm>
              <a:off x="196673" y="1731789"/>
              <a:ext cx="1557516" cy="2035062"/>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8F8B5BE0-A5BE-4FD8-9185-E4899BF5BC19}"/>
                </a:ext>
              </a:extLst>
            </p:cNvPr>
            <p:cNvSpPr txBox="1"/>
            <p:nvPr/>
          </p:nvSpPr>
          <p:spPr>
            <a:xfrm>
              <a:off x="242291" y="1974772"/>
              <a:ext cx="1466280" cy="17348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lnSpc>
                  <a:spcPct val="90000"/>
                </a:lnSpc>
                <a:spcAft>
                  <a:spcPct val="35000"/>
                </a:spcAft>
              </a:pPr>
              <a:r>
                <a:rPr lang="en-US" sz="1400" b="1" dirty="0"/>
                <a:t>Measure your security posture, prioritize vulnerabilities</a:t>
              </a:r>
            </a:p>
          </p:txBody>
        </p:sp>
      </p:grpSp>
      <p:grpSp>
        <p:nvGrpSpPr>
          <p:cNvPr id="8" name="Group 7">
            <a:extLst>
              <a:ext uri="{FF2B5EF4-FFF2-40B4-BE49-F238E27FC236}">
                <a16:creationId xmlns:a16="http://schemas.microsoft.com/office/drawing/2014/main" id="{C0C838DD-C37B-42BE-BEBC-A837F6DED5B9}"/>
              </a:ext>
            </a:extLst>
          </p:cNvPr>
          <p:cNvGrpSpPr/>
          <p:nvPr/>
        </p:nvGrpSpPr>
        <p:grpSpPr>
          <a:xfrm>
            <a:off x="4712022" y="1144757"/>
            <a:ext cx="2052371" cy="934375"/>
            <a:chOff x="2234534" y="1709758"/>
            <a:chExt cx="1808341" cy="2101155"/>
          </a:xfrm>
          <a:solidFill>
            <a:srgbClr val="1E82CE"/>
          </a:solidFill>
        </p:grpSpPr>
        <p:sp>
          <p:nvSpPr>
            <p:cNvPr id="9" name="Rounded Rectangle 11">
              <a:extLst>
                <a:ext uri="{FF2B5EF4-FFF2-40B4-BE49-F238E27FC236}">
                  <a16:creationId xmlns:a16="http://schemas.microsoft.com/office/drawing/2014/main" id="{14C71EAD-0832-428F-B7B5-80FC7B03FA37}"/>
                </a:ext>
              </a:extLst>
            </p:cNvPr>
            <p:cNvSpPr/>
            <p:nvPr/>
          </p:nvSpPr>
          <p:spPr>
            <a:xfrm>
              <a:off x="2234534" y="1709758"/>
              <a:ext cx="1808341" cy="2101155"/>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Rounded Rectangle 4">
              <a:extLst>
                <a:ext uri="{FF2B5EF4-FFF2-40B4-BE49-F238E27FC236}">
                  <a16:creationId xmlns:a16="http://schemas.microsoft.com/office/drawing/2014/main" id="{16A347B2-88F6-4AA2-8A68-3B1AC0D57499}"/>
                </a:ext>
              </a:extLst>
            </p:cNvPr>
            <p:cNvSpPr txBox="1"/>
            <p:nvPr/>
          </p:nvSpPr>
          <p:spPr>
            <a:xfrm>
              <a:off x="2299887" y="1833730"/>
              <a:ext cx="1674077" cy="16119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endParaRPr lang="en-US" sz="1050" b="1" dirty="0">
                <a:solidFill>
                  <a:prstClr val="white"/>
                </a:solidFill>
              </a:endParaRPr>
            </a:p>
            <a:p>
              <a:pPr algn="ctr" defTabSz="433388">
                <a:lnSpc>
                  <a:spcPct val="90000"/>
                </a:lnSpc>
                <a:spcAft>
                  <a:spcPct val="35000"/>
                </a:spcAft>
              </a:pPr>
              <a:r>
                <a:rPr lang="en-US" sz="1400" b="1" dirty="0">
                  <a:solidFill>
                    <a:prstClr val="white"/>
                  </a:solidFill>
                </a:rPr>
                <a:t>Continually validate c</a:t>
              </a:r>
              <a:r>
                <a:rPr lang="en-US" sz="1400" b="1" dirty="0"/>
                <a:t>ompliance and network segmentation</a:t>
              </a:r>
              <a:endParaRPr lang="en-US" sz="1400" dirty="0"/>
            </a:p>
          </p:txBody>
        </p:sp>
      </p:grpSp>
      <p:grpSp>
        <p:nvGrpSpPr>
          <p:cNvPr id="11" name="Group 10">
            <a:extLst>
              <a:ext uri="{FF2B5EF4-FFF2-40B4-BE49-F238E27FC236}">
                <a16:creationId xmlns:a16="http://schemas.microsoft.com/office/drawing/2014/main" id="{F7D057EC-5A77-4B7D-AB33-68619DA1AE7E}"/>
              </a:ext>
            </a:extLst>
          </p:cNvPr>
          <p:cNvGrpSpPr/>
          <p:nvPr/>
        </p:nvGrpSpPr>
        <p:grpSpPr>
          <a:xfrm>
            <a:off x="344725" y="1099473"/>
            <a:ext cx="2090084" cy="1001387"/>
            <a:chOff x="4393509" y="1673647"/>
            <a:chExt cx="1557516" cy="2151345"/>
          </a:xfrm>
          <a:solidFill>
            <a:srgbClr val="ED1B26"/>
          </a:solidFill>
        </p:grpSpPr>
        <p:sp>
          <p:nvSpPr>
            <p:cNvPr id="12" name="Rounded Rectangle 14">
              <a:extLst>
                <a:ext uri="{FF2B5EF4-FFF2-40B4-BE49-F238E27FC236}">
                  <a16:creationId xmlns:a16="http://schemas.microsoft.com/office/drawing/2014/main" id="{36E8F481-71EA-4221-9E8B-CFCB2423ADD6}"/>
                </a:ext>
              </a:extLst>
            </p:cNvPr>
            <p:cNvSpPr/>
            <p:nvPr/>
          </p:nvSpPr>
          <p:spPr>
            <a:xfrm>
              <a:off x="4393509" y="1673647"/>
              <a:ext cx="1557516" cy="2151345"/>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3" name="Rounded Rectangle 4">
              <a:extLst>
                <a:ext uri="{FF2B5EF4-FFF2-40B4-BE49-F238E27FC236}">
                  <a16:creationId xmlns:a16="http://schemas.microsoft.com/office/drawing/2014/main" id="{840BA1DE-1B0E-4690-870A-AAFBC928D156}"/>
                </a:ext>
              </a:extLst>
            </p:cNvPr>
            <p:cNvSpPr txBox="1"/>
            <p:nvPr/>
          </p:nvSpPr>
          <p:spPr>
            <a:xfrm>
              <a:off x="4439127" y="1719265"/>
              <a:ext cx="1466280" cy="20601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r>
                <a:rPr lang="en-US" sz="1400" b="1" dirty="0">
                  <a:solidFill>
                    <a:prstClr val="white"/>
                  </a:solidFill>
                </a:rPr>
                <a:t>Reconcile network inventory and secure your configurations </a:t>
              </a:r>
            </a:p>
          </p:txBody>
        </p:sp>
      </p:grpSp>
      <p:grpSp>
        <p:nvGrpSpPr>
          <p:cNvPr id="14" name="Group 13">
            <a:extLst>
              <a:ext uri="{FF2B5EF4-FFF2-40B4-BE49-F238E27FC236}">
                <a16:creationId xmlns:a16="http://schemas.microsoft.com/office/drawing/2014/main" id="{ED981C9A-EDE8-4182-8436-2CB8FBC350C7}"/>
              </a:ext>
            </a:extLst>
          </p:cNvPr>
          <p:cNvGrpSpPr/>
          <p:nvPr/>
        </p:nvGrpSpPr>
        <p:grpSpPr>
          <a:xfrm>
            <a:off x="2548267" y="1129064"/>
            <a:ext cx="2090084" cy="934375"/>
            <a:chOff x="6475410" y="1705505"/>
            <a:chExt cx="1557516" cy="2053394"/>
          </a:xfrm>
          <a:solidFill>
            <a:srgbClr val="A07802"/>
          </a:solidFill>
        </p:grpSpPr>
        <p:sp>
          <p:nvSpPr>
            <p:cNvPr id="15" name="Rounded Rectangle 17">
              <a:extLst>
                <a:ext uri="{FF2B5EF4-FFF2-40B4-BE49-F238E27FC236}">
                  <a16:creationId xmlns:a16="http://schemas.microsoft.com/office/drawing/2014/main" id="{CB78492E-A11D-4901-AFFB-C126FEE14CA5}"/>
                </a:ext>
              </a:extLst>
            </p:cNvPr>
            <p:cNvSpPr/>
            <p:nvPr/>
          </p:nvSpPr>
          <p:spPr>
            <a:xfrm>
              <a:off x="6475410" y="1705505"/>
              <a:ext cx="1557516" cy="205339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6" name="Rounded Rectangle 4">
              <a:extLst>
                <a:ext uri="{FF2B5EF4-FFF2-40B4-BE49-F238E27FC236}">
                  <a16:creationId xmlns:a16="http://schemas.microsoft.com/office/drawing/2014/main" id="{D7B76098-E5BC-4FF5-B4F9-1FA70024C1B0}"/>
                </a:ext>
              </a:extLst>
            </p:cNvPr>
            <p:cNvSpPr txBox="1"/>
            <p:nvPr/>
          </p:nvSpPr>
          <p:spPr>
            <a:xfrm>
              <a:off x="6521028" y="1751123"/>
              <a:ext cx="1466280" cy="19621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spcAft>
                  <a:spcPct val="35000"/>
                </a:spcAft>
              </a:pPr>
              <a:r>
                <a:rPr lang="en-US" sz="1400" b="1" dirty="0"/>
                <a:t>Ensure complete endpoint protection and scan coverage</a:t>
              </a:r>
            </a:p>
          </p:txBody>
        </p:sp>
      </p:grpSp>
      <p:sp>
        <p:nvSpPr>
          <p:cNvPr id="21" name="TextBox 20">
            <a:extLst>
              <a:ext uri="{FF2B5EF4-FFF2-40B4-BE49-F238E27FC236}">
                <a16:creationId xmlns:a16="http://schemas.microsoft.com/office/drawing/2014/main" id="{19E6E843-8B7B-4C6D-B726-8F391EFD58A2}"/>
              </a:ext>
            </a:extLst>
          </p:cNvPr>
          <p:cNvSpPr txBox="1"/>
          <p:nvPr/>
        </p:nvSpPr>
        <p:spPr>
          <a:xfrm>
            <a:off x="559003" y="2435244"/>
            <a:ext cx="1696189" cy="20395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lvl="0" algn="ctr" defTabSz="1022350" rtl="0">
              <a:lnSpc>
                <a:spcPct val="90000"/>
              </a:lnSpc>
              <a:spcBef>
                <a:spcPct val="0"/>
              </a:spcBef>
              <a:spcAft>
                <a:spcPct val="35000"/>
              </a:spcAft>
            </a:pPr>
            <a:r>
              <a:rPr lang="en-US" kern="1200" dirty="0"/>
              <a:t>Are your network devices accounted for?</a:t>
            </a:r>
          </a:p>
          <a:p>
            <a:pPr lvl="0" algn="ctr" defTabSz="1022350" rtl="0">
              <a:lnSpc>
                <a:spcPct val="90000"/>
              </a:lnSpc>
              <a:spcBef>
                <a:spcPct val="0"/>
              </a:spcBef>
              <a:spcAft>
                <a:spcPct val="35000"/>
              </a:spcAft>
            </a:pPr>
            <a:r>
              <a:rPr lang="en-US" dirty="0"/>
              <a:t>Are</a:t>
            </a:r>
            <a:r>
              <a:rPr lang="en-US" kern="1200" dirty="0"/>
              <a:t> they securely configured?</a:t>
            </a:r>
          </a:p>
          <a:p>
            <a:pPr lvl="0" algn="ctr" defTabSz="1022350" rtl="0">
              <a:lnSpc>
                <a:spcPct val="90000"/>
              </a:lnSpc>
              <a:spcBef>
                <a:spcPct val="0"/>
              </a:spcBef>
              <a:spcAft>
                <a:spcPct val="35000"/>
              </a:spcAft>
            </a:pPr>
            <a:endParaRPr lang="en-US" dirty="0"/>
          </a:p>
          <a:p>
            <a:pPr lvl="0" algn="ctr" defTabSz="1022350" rtl="0">
              <a:lnSpc>
                <a:spcPct val="90000"/>
              </a:lnSpc>
              <a:spcBef>
                <a:spcPct val="0"/>
              </a:spcBef>
              <a:spcAft>
                <a:spcPct val="35000"/>
              </a:spcAft>
            </a:pPr>
            <a:endParaRPr lang="en-US" kern="1200" dirty="0"/>
          </a:p>
        </p:txBody>
      </p:sp>
      <p:sp>
        <p:nvSpPr>
          <p:cNvPr id="22" name="TextBox 21">
            <a:extLst>
              <a:ext uri="{FF2B5EF4-FFF2-40B4-BE49-F238E27FC236}">
                <a16:creationId xmlns:a16="http://schemas.microsoft.com/office/drawing/2014/main" id="{AD666F1A-9173-48F3-910F-4ADF039919A4}"/>
              </a:ext>
            </a:extLst>
          </p:cNvPr>
          <p:cNvSpPr txBox="1"/>
          <p:nvPr/>
        </p:nvSpPr>
        <p:spPr>
          <a:xfrm>
            <a:off x="2788476" y="2353638"/>
            <a:ext cx="1577834" cy="22027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algn="ctr" defTabSz="1022350">
              <a:lnSpc>
                <a:spcPct val="90000"/>
              </a:lnSpc>
              <a:spcBef>
                <a:spcPct val="0"/>
              </a:spcBef>
              <a:spcAft>
                <a:spcPct val="35000"/>
              </a:spcAft>
            </a:pPr>
            <a:r>
              <a:rPr lang="en-US" dirty="0"/>
              <a:t>Are your hosts accounted for?</a:t>
            </a:r>
          </a:p>
          <a:p>
            <a:pPr algn="ctr" defTabSz="1022350">
              <a:lnSpc>
                <a:spcPct val="90000"/>
              </a:lnSpc>
              <a:spcBef>
                <a:spcPct val="0"/>
              </a:spcBef>
              <a:spcAft>
                <a:spcPct val="35000"/>
              </a:spcAft>
            </a:pPr>
            <a:r>
              <a:rPr lang="en-US" dirty="0"/>
              <a:t> Are there gaps in endpoint scan and protection coverage?</a:t>
            </a:r>
          </a:p>
        </p:txBody>
      </p:sp>
      <p:sp>
        <p:nvSpPr>
          <p:cNvPr id="23" name="TextBox 22">
            <a:extLst>
              <a:ext uri="{FF2B5EF4-FFF2-40B4-BE49-F238E27FC236}">
                <a16:creationId xmlns:a16="http://schemas.microsoft.com/office/drawing/2014/main" id="{2AABA513-693B-4A28-8FC0-FF75534DE380}"/>
              </a:ext>
            </a:extLst>
          </p:cNvPr>
          <p:cNvSpPr txBox="1"/>
          <p:nvPr/>
        </p:nvSpPr>
        <p:spPr>
          <a:xfrm>
            <a:off x="4790214" y="2348943"/>
            <a:ext cx="1929251" cy="187433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algn="ctr" defTabSz="1022350">
              <a:lnSpc>
                <a:spcPct val="90000"/>
              </a:lnSpc>
              <a:spcBef>
                <a:spcPct val="0"/>
              </a:spcBef>
              <a:spcAft>
                <a:spcPct val="35000"/>
              </a:spcAft>
            </a:pPr>
            <a:r>
              <a:rPr lang="en-US" dirty="0"/>
              <a:t>Is your network configured as designed? </a:t>
            </a:r>
          </a:p>
          <a:p>
            <a:pPr algn="ctr" defTabSz="1022350">
              <a:lnSpc>
                <a:spcPct val="90000"/>
              </a:lnSpc>
              <a:spcBef>
                <a:spcPct val="0"/>
              </a:spcBef>
              <a:spcAft>
                <a:spcPct val="35000"/>
              </a:spcAft>
            </a:pPr>
            <a:r>
              <a:rPr lang="en-US" dirty="0"/>
              <a:t>Is your network segmentation implementation validated?</a:t>
            </a:r>
          </a:p>
        </p:txBody>
      </p:sp>
      <p:sp>
        <p:nvSpPr>
          <p:cNvPr id="24" name="TextBox 23">
            <a:extLst>
              <a:ext uri="{FF2B5EF4-FFF2-40B4-BE49-F238E27FC236}">
                <a16:creationId xmlns:a16="http://schemas.microsoft.com/office/drawing/2014/main" id="{72EF5AAE-DE61-4487-BE05-2908AC8154BD}"/>
              </a:ext>
            </a:extLst>
          </p:cNvPr>
          <p:cNvSpPr txBox="1"/>
          <p:nvPr/>
        </p:nvSpPr>
        <p:spPr>
          <a:xfrm>
            <a:off x="7119556" y="2076605"/>
            <a:ext cx="1827141" cy="236705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algn="ctr" defTabSz="1022350">
              <a:lnSpc>
                <a:spcPct val="90000"/>
              </a:lnSpc>
              <a:spcBef>
                <a:spcPct val="0"/>
              </a:spcBef>
              <a:spcAft>
                <a:spcPct val="35000"/>
              </a:spcAft>
            </a:pPr>
            <a:endParaRPr lang="en-US" dirty="0"/>
          </a:p>
          <a:p>
            <a:pPr algn="ctr" defTabSz="1022350">
              <a:lnSpc>
                <a:spcPct val="90000"/>
              </a:lnSpc>
              <a:spcBef>
                <a:spcPct val="0"/>
              </a:spcBef>
              <a:spcAft>
                <a:spcPct val="35000"/>
              </a:spcAft>
            </a:pPr>
            <a:r>
              <a:rPr lang="en-US" dirty="0"/>
              <a:t>Are vulnerabilities prioritized based on network access?</a:t>
            </a:r>
          </a:p>
          <a:p>
            <a:pPr algn="ctr" defTabSz="1022350">
              <a:lnSpc>
                <a:spcPct val="90000"/>
              </a:lnSpc>
              <a:spcBef>
                <a:spcPct val="0"/>
              </a:spcBef>
              <a:spcAft>
                <a:spcPct val="35000"/>
              </a:spcAft>
            </a:pPr>
            <a:r>
              <a:rPr lang="en-US" dirty="0"/>
              <a:t>Are your cyber security measures paying off?</a:t>
            </a:r>
          </a:p>
          <a:p>
            <a:pPr marL="342900" indent="-342900" algn="ctr" defTabSz="1022350">
              <a:lnSpc>
                <a:spcPct val="90000"/>
              </a:lnSpc>
              <a:spcBef>
                <a:spcPct val="0"/>
              </a:spcBef>
              <a:spcAft>
                <a:spcPct val="35000"/>
              </a:spcAft>
              <a:buFont typeface="Arial" panose="020B0604020202020204" pitchFamily="34" charset="0"/>
              <a:buChar char="•"/>
            </a:pPr>
            <a:endParaRPr lang="en-US" sz="1800" dirty="0"/>
          </a:p>
          <a:p>
            <a:pPr marL="342900" lvl="0" indent="-342900" algn="ctr" defTabSz="1022350" rtl="0">
              <a:lnSpc>
                <a:spcPct val="90000"/>
              </a:lnSpc>
              <a:spcBef>
                <a:spcPct val="0"/>
              </a:spcBef>
              <a:spcAft>
                <a:spcPct val="35000"/>
              </a:spcAft>
              <a:buFont typeface="Arial" panose="020B0604020202020204" pitchFamily="34" charset="0"/>
              <a:buChar char="•"/>
            </a:pPr>
            <a:endParaRPr lang="en-US" sz="1800" kern="1200" dirty="0"/>
          </a:p>
          <a:p>
            <a:pPr marL="342900" lvl="0" indent="-342900" algn="ctr" defTabSz="1022350" rtl="0">
              <a:lnSpc>
                <a:spcPct val="90000"/>
              </a:lnSpc>
              <a:spcBef>
                <a:spcPct val="0"/>
              </a:spcBef>
              <a:spcAft>
                <a:spcPct val="35000"/>
              </a:spcAft>
              <a:buFont typeface="Arial" panose="020B0604020202020204" pitchFamily="34" charset="0"/>
              <a:buChar char="•"/>
            </a:pPr>
            <a:endParaRPr lang="en-US" sz="1800" kern="1200" dirty="0"/>
          </a:p>
        </p:txBody>
      </p:sp>
      <p:sp>
        <p:nvSpPr>
          <p:cNvPr id="25" name="Rounded Rectangle 2">
            <a:extLst>
              <a:ext uri="{FF2B5EF4-FFF2-40B4-BE49-F238E27FC236}">
                <a16:creationId xmlns:a16="http://schemas.microsoft.com/office/drawing/2014/main" id="{3F2A39D7-92F9-4BF0-8C16-333BFF3163FB}"/>
              </a:ext>
            </a:extLst>
          </p:cNvPr>
          <p:cNvSpPr/>
          <p:nvPr/>
        </p:nvSpPr>
        <p:spPr>
          <a:xfrm>
            <a:off x="344725" y="2112084"/>
            <a:ext cx="2090084" cy="2740002"/>
          </a:xfrm>
          <a:prstGeom prst="roundRect">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6">
            <a:extLst>
              <a:ext uri="{FF2B5EF4-FFF2-40B4-BE49-F238E27FC236}">
                <a16:creationId xmlns:a16="http://schemas.microsoft.com/office/drawing/2014/main" id="{368D449C-D252-4AA3-AB85-BCDA385369DA}"/>
              </a:ext>
            </a:extLst>
          </p:cNvPr>
          <p:cNvSpPr/>
          <p:nvPr/>
        </p:nvSpPr>
        <p:spPr>
          <a:xfrm>
            <a:off x="2535057" y="2112084"/>
            <a:ext cx="2090084" cy="2740002"/>
          </a:xfrm>
          <a:prstGeom prst="roundRect">
            <a:avLst/>
          </a:prstGeom>
          <a:noFill/>
          <a:ln>
            <a:solidFill>
              <a:srgbClr val="916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7">
            <a:extLst>
              <a:ext uri="{FF2B5EF4-FFF2-40B4-BE49-F238E27FC236}">
                <a16:creationId xmlns:a16="http://schemas.microsoft.com/office/drawing/2014/main" id="{C00D521D-2AAF-4608-8519-B7478526F540}"/>
              </a:ext>
            </a:extLst>
          </p:cNvPr>
          <p:cNvSpPr/>
          <p:nvPr/>
        </p:nvSpPr>
        <p:spPr>
          <a:xfrm>
            <a:off x="4755920" y="2128560"/>
            <a:ext cx="2090084" cy="2740002"/>
          </a:xfrm>
          <a:prstGeom prst="roundRect">
            <a:avLst/>
          </a:prstGeom>
          <a:noFill/>
          <a:ln>
            <a:solidFill>
              <a:srgbClr val="1C83C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8">
            <a:extLst>
              <a:ext uri="{FF2B5EF4-FFF2-40B4-BE49-F238E27FC236}">
                <a16:creationId xmlns:a16="http://schemas.microsoft.com/office/drawing/2014/main" id="{864298E2-D917-45C2-BF0E-0323A40EAC25}"/>
              </a:ext>
            </a:extLst>
          </p:cNvPr>
          <p:cNvSpPr/>
          <p:nvPr/>
        </p:nvSpPr>
        <p:spPr>
          <a:xfrm>
            <a:off x="6954438" y="2138929"/>
            <a:ext cx="2090084" cy="2713157"/>
          </a:xfrm>
          <a:prstGeom prst="roundRect">
            <a:avLst/>
          </a:prstGeom>
          <a:noFill/>
          <a:ln>
            <a:solidFill>
              <a:srgbClr val="405C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24D73D5-9E33-47E3-A4EE-BCC9A195E9CA}"/>
              </a:ext>
            </a:extLst>
          </p:cNvPr>
          <p:cNvGrpSpPr/>
          <p:nvPr/>
        </p:nvGrpSpPr>
        <p:grpSpPr>
          <a:xfrm>
            <a:off x="559003" y="4268355"/>
            <a:ext cx="7886604" cy="759041"/>
            <a:chOff x="698393" y="4343269"/>
            <a:chExt cx="7748482" cy="476135"/>
          </a:xfrm>
        </p:grpSpPr>
        <p:sp>
          <p:nvSpPr>
            <p:cNvPr id="30" name="Title 1">
              <a:extLst>
                <a:ext uri="{FF2B5EF4-FFF2-40B4-BE49-F238E27FC236}">
                  <a16:creationId xmlns:a16="http://schemas.microsoft.com/office/drawing/2014/main" id="{4B1C4225-2106-48E0-872D-6D748EB01CA0}"/>
                </a:ext>
              </a:extLst>
            </p:cNvPr>
            <p:cNvSpPr txBox="1">
              <a:spLocks/>
            </p:cNvSpPr>
            <p:nvPr/>
          </p:nvSpPr>
          <p:spPr>
            <a:xfrm>
              <a:off x="947421" y="4433581"/>
              <a:ext cx="7240989" cy="295513"/>
            </a:xfrm>
            <a:prstGeom prst="rect">
              <a:avLst/>
            </a:prstGeom>
            <a:solidFill>
              <a:schemeClr val="tx2"/>
            </a:solidFill>
            <a:ln>
              <a:noFill/>
            </a:ln>
          </p:spPr>
          <p:txBody>
            <a:bodyPr anchor="ctr" anchorCtr="0">
              <a:normAutofit/>
            </a:bodyPr>
            <a:lstStyle>
              <a:lvl1pPr algn="l" defTabSz="408165" rtl="0" eaLnBrk="1" latinLnBrk="0" hangingPunct="1">
                <a:spcBef>
                  <a:spcPct val="0"/>
                </a:spcBef>
                <a:buNone/>
                <a:defRPr sz="2400" b="0" i="0" kern="1200">
                  <a:solidFill>
                    <a:schemeClr val="bg1"/>
                  </a:solidFill>
                  <a:latin typeface="Arial"/>
                  <a:ea typeface="+mj-ea"/>
                  <a:cs typeface="Arial"/>
                </a:defRPr>
              </a:lvl1pPr>
            </a:lstStyle>
            <a:p>
              <a:pPr algn="ctr"/>
              <a:r>
                <a:rPr lang="en-US" sz="1800" dirty="0"/>
                <a:t>Drive risk-based, prioritized remediations</a:t>
              </a:r>
            </a:p>
          </p:txBody>
        </p:sp>
        <p:sp>
          <p:nvSpPr>
            <p:cNvPr id="31" name="Triangle 3">
              <a:extLst>
                <a:ext uri="{FF2B5EF4-FFF2-40B4-BE49-F238E27FC236}">
                  <a16:creationId xmlns:a16="http://schemas.microsoft.com/office/drawing/2014/main" id="{DA605172-E4CA-494C-A2C2-DFEB21AD1093}"/>
                </a:ext>
              </a:extLst>
            </p:cNvPr>
            <p:cNvSpPr/>
            <p:nvPr/>
          </p:nvSpPr>
          <p:spPr>
            <a:xfrm rot="5400000">
              <a:off x="8072883" y="4445413"/>
              <a:ext cx="476135" cy="271848"/>
            </a:xfrm>
            <a:prstGeom prs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Triangle 30">
              <a:extLst>
                <a:ext uri="{FF2B5EF4-FFF2-40B4-BE49-F238E27FC236}">
                  <a16:creationId xmlns:a16="http://schemas.microsoft.com/office/drawing/2014/main" id="{E82EC79B-879D-4971-B0AD-006DD3E3897F}"/>
                </a:ext>
              </a:extLst>
            </p:cNvPr>
            <p:cNvSpPr/>
            <p:nvPr/>
          </p:nvSpPr>
          <p:spPr>
            <a:xfrm rot="16200000">
              <a:off x="596249" y="4445413"/>
              <a:ext cx="476135" cy="271848"/>
            </a:xfrm>
            <a:prstGeom prs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96222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B69CE61-4A31-44E5-B2C2-D0E3DE5E226C}"/>
              </a:ext>
            </a:extLst>
          </p:cNvPr>
          <p:cNvGrpSpPr/>
          <p:nvPr/>
        </p:nvGrpSpPr>
        <p:grpSpPr>
          <a:xfrm>
            <a:off x="612514" y="1411800"/>
            <a:ext cx="3014733" cy="3056301"/>
            <a:chOff x="612514" y="1411800"/>
            <a:chExt cx="3014733" cy="3056301"/>
          </a:xfrm>
        </p:grpSpPr>
        <p:sp>
          <p:nvSpPr>
            <p:cNvPr id="5" name="Isosceles Triangle 22">
              <a:extLst>
                <a:ext uri="{FF2B5EF4-FFF2-40B4-BE49-F238E27FC236}">
                  <a16:creationId xmlns:a16="http://schemas.microsoft.com/office/drawing/2014/main" id="{DF874588-2AB8-4DFB-903C-F6A279B144A1}"/>
                </a:ext>
              </a:extLst>
            </p:cNvPr>
            <p:cNvSpPr/>
            <p:nvPr/>
          </p:nvSpPr>
          <p:spPr>
            <a:xfrm rot="5400000">
              <a:off x="716106" y="1556959"/>
              <a:ext cx="2954384" cy="2867899"/>
            </a:xfrm>
            <a:prstGeom prst="triangle">
              <a:avLst>
                <a:gd name="adj" fmla="val 50668"/>
              </a:avLst>
            </a:prstGeom>
            <a:gradFill flip="none" rotWithShape="1">
              <a:gsLst>
                <a:gs pos="0">
                  <a:schemeClr val="accent2">
                    <a:lumMod val="60000"/>
                    <a:lumOff val="40000"/>
                    <a:alpha val="74000"/>
                  </a:schemeClr>
                </a:gs>
                <a:gs pos="77000">
                  <a:schemeClr val="bg1">
                    <a:alpha val="0"/>
                  </a:schemeClr>
                </a:gs>
              </a:gsLst>
              <a:lin ang="564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a:endParaRPr>
            </a:p>
          </p:txBody>
        </p:sp>
        <p:grpSp>
          <p:nvGrpSpPr>
            <p:cNvPr id="6" name="Group 5">
              <a:extLst>
                <a:ext uri="{FF2B5EF4-FFF2-40B4-BE49-F238E27FC236}">
                  <a16:creationId xmlns:a16="http://schemas.microsoft.com/office/drawing/2014/main" id="{00DC502B-D766-4CBE-B3EE-01436E476B71}"/>
                </a:ext>
              </a:extLst>
            </p:cNvPr>
            <p:cNvGrpSpPr/>
            <p:nvPr/>
          </p:nvGrpSpPr>
          <p:grpSpPr>
            <a:xfrm>
              <a:off x="612514" y="1411800"/>
              <a:ext cx="2683529" cy="3032284"/>
              <a:chOff x="612513" y="906194"/>
              <a:chExt cx="2683529" cy="3032284"/>
            </a:xfrm>
          </p:grpSpPr>
          <p:pic>
            <p:nvPicPr>
              <p:cNvPr id="7" name="Picture 6" descr="cloud.png">
                <a:extLst>
                  <a:ext uri="{FF2B5EF4-FFF2-40B4-BE49-F238E27FC236}">
                    <a16:creationId xmlns:a16="http://schemas.microsoft.com/office/drawing/2014/main" id="{C21BED5C-186F-4FB1-AC9F-D84659E74AFD}"/>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945128" y="3079696"/>
                <a:ext cx="1290512" cy="858782"/>
              </a:xfrm>
              <a:prstGeom prst="rect">
                <a:avLst/>
              </a:prstGeom>
            </p:spPr>
          </p:pic>
          <p:sp>
            <p:nvSpPr>
              <p:cNvPr id="8" name="TextBox 7">
                <a:extLst>
                  <a:ext uri="{FF2B5EF4-FFF2-40B4-BE49-F238E27FC236}">
                    <a16:creationId xmlns:a16="http://schemas.microsoft.com/office/drawing/2014/main" id="{392D13C3-5B9A-4D03-B79A-25778B1E4A26}"/>
                  </a:ext>
                </a:extLst>
              </p:cNvPr>
              <p:cNvSpPr txBox="1"/>
              <p:nvPr/>
            </p:nvSpPr>
            <p:spPr>
              <a:xfrm>
                <a:off x="950820" y="2475946"/>
                <a:ext cx="662464" cy="338554"/>
              </a:xfrm>
              <a:prstGeom prst="rect">
                <a:avLst/>
              </a:prstGeom>
              <a:noFill/>
            </p:spPr>
            <p:txBody>
              <a:bodyPr wrap="square" rtlCol="0">
                <a:spAutoFit/>
              </a:bodyPr>
              <a:lstStyle/>
              <a:p>
                <a:pPr algn="ctr"/>
                <a:r>
                  <a:rPr lang="en-US" sz="800">
                    <a:solidFill>
                      <a:srgbClr val="0C445F"/>
                    </a:solidFill>
                    <a:latin typeface="Arial"/>
                    <a:cs typeface="Arial"/>
                  </a:rPr>
                  <a:t>Load </a:t>
                </a:r>
              </a:p>
              <a:p>
                <a:pPr algn="ctr"/>
                <a:r>
                  <a:rPr lang="en-US" sz="800">
                    <a:solidFill>
                      <a:srgbClr val="0C445F"/>
                    </a:solidFill>
                    <a:latin typeface="Arial"/>
                    <a:cs typeface="Arial"/>
                  </a:rPr>
                  <a:t>Balancers</a:t>
                </a:r>
              </a:p>
            </p:txBody>
          </p:sp>
          <p:sp>
            <p:nvSpPr>
              <p:cNvPr id="9" name="TextBox 8">
                <a:extLst>
                  <a:ext uri="{FF2B5EF4-FFF2-40B4-BE49-F238E27FC236}">
                    <a16:creationId xmlns:a16="http://schemas.microsoft.com/office/drawing/2014/main" id="{E4E9AF4A-D6A6-4B14-9FB1-62176865A48B}"/>
                  </a:ext>
                </a:extLst>
              </p:cNvPr>
              <p:cNvSpPr txBox="1"/>
              <p:nvPr/>
            </p:nvSpPr>
            <p:spPr>
              <a:xfrm>
                <a:off x="856387" y="2065720"/>
                <a:ext cx="604156" cy="215444"/>
              </a:xfrm>
              <a:prstGeom prst="rect">
                <a:avLst/>
              </a:prstGeom>
              <a:noFill/>
            </p:spPr>
            <p:txBody>
              <a:bodyPr wrap="square" rtlCol="0">
                <a:spAutoFit/>
              </a:bodyPr>
              <a:lstStyle/>
              <a:p>
                <a:pPr algn="ctr"/>
                <a:r>
                  <a:rPr lang="en-US" sz="800">
                    <a:solidFill>
                      <a:srgbClr val="0C445F"/>
                    </a:solidFill>
                    <a:latin typeface="Arial"/>
                    <a:cs typeface="Arial"/>
                  </a:rPr>
                  <a:t>Firewalls</a:t>
                </a:r>
              </a:p>
            </p:txBody>
          </p:sp>
          <p:sp>
            <p:nvSpPr>
              <p:cNvPr id="10" name="TextBox 9">
                <a:extLst>
                  <a:ext uri="{FF2B5EF4-FFF2-40B4-BE49-F238E27FC236}">
                    <a16:creationId xmlns:a16="http://schemas.microsoft.com/office/drawing/2014/main" id="{4ECC28C5-03EB-4C78-9879-1099D8DBABD5}"/>
                  </a:ext>
                </a:extLst>
              </p:cNvPr>
              <p:cNvSpPr txBox="1"/>
              <p:nvPr/>
            </p:nvSpPr>
            <p:spPr>
              <a:xfrm>
                <a:off x="633031" y="1470683"/>
                <a:ext cx="587315" cy="215444"/>
              </a:xfrm>
              <a:prstGeom prst="rect">
                <a:avLst/>
              </a:prstGeom>
              <a:noFill/>
            </p:spPr>
            <p:txBody>
              <a:bodyPr wrap="square" rtlCol="0">
                <a:spAutoFit/>
              </a:bodyPr>
              <a:lstStyle/>
              <a:p>
                <a:pPr algn="ctr"/>
                <a:r>
                  <a:rPr lang="en-US" sz="800" dirty="0">
                    <a:solidFill>
                      <a:srgbClr val="0C445F"/>
                    </a:solidFill>
                    <a:latin typeface="Arial"/>
                    <a:cs typeface="Arial"/>
                  </a:rPr>
                  <a:t>Routers</a:t>
                </a:r>
              </a:p>
            </p:txBody>
          </p:sp>
          <p:sp>
            <p:nvSpPr>
              <p:cNvPr id="11" name="TextBox 10">
                <a:extLst>
                  <a:ext uri="{FF2B5EF4-FFF2-40B4-BE49-F238E27FC236}">
                    <a16:creationId xmlns:a16="http://schemas.microsoft.com/office/drawing/2014/main" id="{5129A381-A137-475C-B268-9FF035C97AB3}"/>
                  </a:ext>
                </a:extLst>
              </p:cNvPr>
              <p:cNvSpPr txBox="1"/>
              <p:nvPr/>
            </p:nvSpPr>
            <p:spPr>
              <a:xfrm>
                <a:off x="1504481" y="2326830"/>
                <a:ext cx="613365" cy="215444"/>
              </a:xfrm>
              <a:prstGeom prst="rect">
                <a:avLst/>
              </a:prstGeom>
              <a:noFill/>
            </p:spPr>
            <p:txBody>
              <a:bodyPr wrap="square" rtlCol="0">
                <a:spAutoFit/>
              </a:bodyPr>
              <a:lstStyle/>
              <a:p>
                <a:pPr algn="ctr"/>
                <a:r>
                  <a:rPr lang="en-US" sz="800">
                    <a:solidFill>
                      <a:srgbClr val="0C445F"/>
                    </a:solidFill>
                    <a:latin typeface="Arial"/>
                    <a:cs typeface="Arial"/>
                  </a:rPr>
                  <a:t>Switches</a:t>
                </a:r>
              </a:p>
            </p:txBody>
          </p:sp>
          <p:pic>
            <p:nvPicPr>
              <p:cNvPr id="12" name="Picture 11" descr="INNPUT DEVICES.png">
                <a:extLst>
                  <a:ext uri="{FF2B5EF4-FFF2-40B4-BE49-F238E27FC236}">
                    <a16:creationId xmlns:a16="http://schemas.microsoft.com/office/drawing/2014/main" id="{CFF44F93-8994-47ED-AF72-287037D5C7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513" y="2703084"/>
                <a:ext cx="415514" cy="237782"/>
              </a:xfrm>
              <a:prstGeom prst="rect">
                <a:avLst/>
              </a:prstGeom>
            </p:spPr>
          </p:pic>
          <p:pic>
            <p:nvPicPr>
              <p:cNvPr id="13" name="Picture 12" descr="INNPUT DEVICES.png">
                <a:extLst>
                  <a:ext uri="{FF2B5EF4-FFF2-40B4-BE49-F238E27FC236}">
                    <a16:creationId xmlns:a16="http://schemas.microsoft.com/office/drawing/2014/main" id="{3B44E9D8-19FE-42CD-B99E-808A449A615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04015" y="2709605"/>
                <a:ext cx="284204" cy="530741"/>
              </a:xfrm>
              <a:prstGeom prst="rect">
                <a:avLst/>
              </a:prstGeom>
            </p:spPr>
          </p:pic>
          <p:pic>
            <p:nvPicPr>
              <p:cNvPr id="14" name="Picture 13" descr="INNPUT DEVICES.png">
                <a:extLst>
                  <a:ext uri="{FF2B5EF4-FFF2-40B4-BE49-F238E27FC236}">
                    <a16:creationId xmlns:a16="http://schemas.microsoft.com/office/drawing/2014/main" id="{FABA0793-7147-465E-8E42-261C3B54FCB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161914" y="2857267"/>
                <a:ext cx="284204" cy="530741"/>
              </a:xfrm>
              <a:prstGeom prst="rect">
                <a:avLst/>
              </a:prstGeom>
            </p:spPr>
          </p:pic>
          <p:grpSp>
            <p:nvGrpSpPr>
              <p:cNvPr id="15" name="Group 3">
                <a:extLst>
                  <a:ext uri="{FF2B5EF4-FFF2-40B4-BE49-F238E27FC236}">
                    <a16:creationId xmlns:a16="http://schemas.microsoft.com/office/drawing/2014/main" id="{C0457F40-6A31-43EF-A0A4-D9FA1BF8A284}"/>
                  </a:ext>
                </a:extLst>
              </p:cNvPr>
              <p:cNvGrpSpPr/>
              <p:nvPr/>
            </p:nvGrpSpPr>
            <p:grpSpPr>
              <a:xfrm>
                <a:off x="1428640" y="2091309"/>
                <a:ext cx="616831" cy="254522"/>
                <a:chOff x="-3126638" y="2910997"/>
                <a:chExt cx="1644882" cy="678725"/>
              </a:xfrm>
            </p:grpSpPr>
            <p:pic>
              <p:nvPicPr>
                <p:cNvPr id="33" name="Picture 32" descr="INNPUT DEVICES.png">
                  <a:extLst>
                    <a:ext uri="{FF2B5EF4-FFF2-40B4-BE49-F238E27FC236}">
                      <a16:creationId xmlns:a16="http://schemas.microsoft.com/office/drawing/2014/main" id="{3CFAB0F7-1A74-4F02-9065-F8C1CE676D6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6163" y="2910997"/>
                  <a:ext cx="876150" cy="486458"/>
                </a:xfrm>
                <a:prstGeom prst="rect">
                  <a:avLst/>
                </a:prstGeom>
              </p:spPr>
            </p:pic>
            <p:pic>
              <p:nvPicPr>
                <p:cNvPr id="34" name="Picture 33" descr="INNPUT DEVICES.png">
                  <a:extLst>
                    <a:ext uri="{FF2B5EF4-FFF2-40B4-BE49-F238E27FC236}">
                      <a16:creationId xmlns:a16="http://schemas.microsoft.com/office/drawing/2014/main" id="{078FFF49-9FB0-40DB-B01A-8FF21C2C43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26638" y="3037702"/>
                  <a:ext cx="876150" cy="486458"/>
                </a:xfrm>
                <a:prstGeom prst="rect">
                  <a:avLst/>
                </a:prstGeom>
              </p:spPr>
            </p:pic>
            <p:pic>
              <p:nvPicPr>
                <p:cNvPr id="35" name="Picture 34" descr="INNPUT DEVICES.png">
                  <a:extLst>
                    <a:ext uri="{FF2B5EF4-FFF2-40B4-BE49-F238E27FC236}">
                      <a16:creationId xmlns:a16="http://schemas.microsoft.com/office/drawing/2014/main" id="{751C8DB8-4AD2-44C8-9472-2E5C5A020FC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57906" y="3103264"/>
                  <a:ext cx="876150" cy="486458"/>
                </a:xfrm>
                <a:prstGeom prst="rect">
                  <a:avLst/>
                </a:prstGeom>
              </p:spPr>
            </p:pic>
          </p:grpSp>
          <p:pic>
            <p:nvPicPr>
              <p:cNvPr id="16" name="Picture 15" descr="INNPUT DEVICES.png">
                <a:extLst>
                  <a:ext uri="{FF2B5EF4-FFF2-40B4-BE49-F238E27FC236}">
                    <a16:creationId xmlns:a16="http://schemas.microsoft.com/office/drawing/2014/main" id="{B54245AF-D693-4B14-A72F-613B1394F36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53446" y="3519969"/>
                <a:ext cx="328556" cy="182422"/>
              </a:xfrm>
              <a:prstGeom prst="rect">
                <a:avLst/>
              </a:prstGeom>
            </p:spPr>
          </p:pic>
          <p:pic>
            <p:nvPicPr>
              <p:cNvPr id="17" name="Picture 16" descr="INNPUT DEVICES.png">
                <a:extLst>
                  <a:ext uri="{FF2B5EF4-FFF2-40B4-BE49-F238E27FC236}">
                    <a16:creationId xmlns:a16="http://schemas.microsoft.com/office/drawing/2014/main" id="{CA79A7A7-8E97-4DA7-BD04-E836125F0A7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71827" y="2794827"/>
                <a:ext cx="415514" cy="237782"/>
              </a:xfrm>
              <a:prstGeom prst="rect">
                <a:avLst/>
              </a:prstGeom>
            </p:spPr>
          </p:pic>
          <p:pic>
            <p:nvPicPr>
              <p:cNvPr id="18" name="Picture 17" descr="INNPUT DEVICES.png">
                <a:extLst>
                  <a:ext uri="{FF2B5EF4-FFF2-40B4-BE49-F238E27FC236}">
                    <a16:creationId xmlns:a16="http://schemas.microsoft.com/office/drawing/2014/main" id="{2B6ED106-8B78-4394-ADBD-B360D127D7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9347" y="2985567"/>
                <a:ext cx="415514" cy="237782"/>
              </a:xfrm>
              <a:prstGeom prst="rect">
                <a:avLst/>
              </a:prstGeom>
            </p:spPr>
          </p:pic>
          <p:pic>
            <p:nvPicPr>
              <p:cNvPr id="19" name="Picture 18" descr="INNPUT DEVICES2.png">
                <a:extLst>
                  <a:ext uri="{FF2B5EF4-FFF2-40B4-BE49-F238E27FC236}">
                    <a16:creationId xmlns:a16="http://schemas.microsoft.com/office/drawing/2014/main" id="{EDD92538-63A9-42DA-893D-3632150AF96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45322"/>
              <a:stretch/>
            </p:blipFill>
            <p:spPr>
              <a:xfrm>
                <a:off x="1201085" y="1552032"/>
                <a:ext cx="515830" cy="451569"/>
              </a:xfrm>
              <a:prstGeom prst="rect">
                <a:avLst/>
              </a:prstGeom>
            </p:spPr>
          </p:pic>
          <p:pic>
            <p:nvPicPr>
              <p:cNvPr id="20" name="Picture 19" descr="INNPUT DEVICES2.png">
                <a:extLst>
                  <a:ext uri="{FF2B5EF4-FFF2-40B4-BE49-F238E27FC236}">
                    <a16:creationId xmlns:a16="http://schemas.microsoft.com/office/drawing/2014/main" id="{E018B825-0F23-48FA-B4F2-D5B5C2295FA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40712"/>
              <a:stretch/>
            </p:blipFill>
            <p:spPr>
              <a:xfrm>
                <a:off x="995312" y="1643738"/>
                <a:ext cx="515830" cy="458353"/>
              </a:xfrm>
              <a:prstGeom prst="rect">
                <a:avLst/>
              </a:prstGeom>
            </p:spPr>
          </p:pic>
          <p:pic>
            <p:nvPicPr>
              <p:cNvPr id="21" name="Picture 20" descr="INNPUT DEVICES2.png">
                <a:extLst>
                  <a:ext uri="{FF2B5EF4-FFF2-40B4-BE49-F238E27FC236}">
                    <a16:creationId xmlns:a16="http://schemas.microsoft.com/office/drawing/2014/main" id="{7F2B0099-4E5D-4514-B643-3B139B9E90B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181191" y="2981932"/>
                <a:ext cx="440129" cy="500892"/>
              </a:xfrm>
              <a:prstGeom prst="rect">
                <a:avLst/>
              </a:prstGeom>
            </p:spPr>
          </p:pic>
          <p:pic>
            <p:nvPicPr>
              <p:cNvPr id="22" name="Picture 21" descr="INNPUT DEVICES.png">
                <a:extLst>
                  <a:ext uri="{FF2B5EF4-FFF2-40B4-BE49-F238E27FC236}">
                    <a16:creationId xmlns:a16="http://schemas.microsoft.com/office/drawing/2014/main" id="{E8ECAAEF-7031-42E8-BEC9-2702E64EB8A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645296" y="3355793"/>
                <a:ext cx="221984" cy="127033"/>
              </a:xfrm>
              <a:prstGeom prst="rect">
                <a:avLst/>
              </a:prstGeom>
            </p:spPr>
          </p:pic>
          <p:pic>
            <p:nvPicPr>
              <p:cNvPr id="23" name="Picture 22" descr="INNPUT DEVICES2.png">
                <a:extLst>
                  <a:ext uri="{FF2B5EF4-FFF2-40B4-BE49-F238E27FC236}">
                    <a16:creationId xmlns:a16="http://schemas.microsoft.com/office/drawing/2014/main" id="{39366B7E-9833-4015-88C6-E03154ABD58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570469" y="3449501"/>
                <a:ext cx="270074" cy="308413"/>
              </a:xfrm>
              <a:prstGeom prst="rect">
                <a:avLst/>
              </a:prstGeom>
            </p:spPr>
          </p:pic>
          <p:grpSp>
            <p:nvGrpSpPr>
              <p:cNvPr id="24" name="Group 6">
                <a:extLst>
                  <a:ext uri="{FF2B5EF4-FFF2-40B4-BE49-F238E27FC236}">
                    <a16:creationId xmlns:a16="http://schemas.microsoft.com/office/drawing/2014/main" id="{97EEC57A-9156-4167-B549-467AC41F631E}"/>
                  </a:ext>
                </a:extLst>
              </p:cNvPr>
              <p:cNvGrpSpPr/>
              <p:nvPr/>
            </p:nvGrpSpPr>
            <p:grpSpPr>
              <a:xfrm>
                <a:off x="907757" y="906194"/>
                <a:ext cx="534208" cy="675425"/>
                <a:chOff x="-2917827" y="474181"/>
                <a:chExt cx="1068416" cy="1350850"/>
              </a:xfrm>
            </p:grpSpPr>
            <p:pic>
              <p:nvPicPr>
                <p:cNvPr id="30" name="Picture 29" descr="INNPUT DEVICES2.png">
                  <a:extLst>
                    <a:ext uri="{FF2B5EF4-FFF2-40B4-BE49-F238E27FC236}">
                      <a16:creationId xmlns:a16="http://schemas.microsoft.com/office/drawing/2014/main" id="{F8C178CB-2ED2-49A1-B646-40E52C53780C}"/>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561688" y="474181"/>
                  <a:ext cx="712277" cy="813389"/>
                </a:xfrm>
                <a:prstGeom prst="rect">
                  <a:avLst/>
                </a:prstGeom>
              </p:spPr>
            </p:pic>
            <p:pic>
              <p:nvPicPr>
                <p:cNvPr id="31" name="Picture 30" descr="INNPUT DEVICES2.png">
                  <a:extLst>
                    <a:ext uri="{FF2B5EF4-FFF2-40B4-BE49-F238E27FC236}">
                      <a16:creationId xmlns:a16="http://schemas.microsoft.com/office/drawing/2014/main" id="{76A4AD6D-9CEB-457A-9CB3-B91F0C8B8D5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2917827" y="626581"/>
                  <a:ext cx="712277" cy="813389"/>
                </a:xfrm>
                <a:prstGeom prst="rect">
                  <a:avLst/>
                </a:prstGeom>
              </p:spPr>
            </p:pic>
            <p:pic>
              <p:nvPicPr>
                <p:cNvPr id="32" name="Picture 31" descr="INNPUT DEVICES2.png">
                  <a:extLst>
                    <a:ext uri="{FF2B5EF4-FFF2-40B4-BE49-F238E27FC236}">
                      <a16:creationId xmlns:a16="http://schemas.microsoft.com/office/drawing/2014/main" id="{01F4867F-EE46-43CE-A941-A3EE95EA794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65427" y="778981"/>
                  <a:ext cx="916016" cy="1046050"/>
                </a:xfrm>
                <a:prstGeom prst="rect">
                  <a:avLst/>
                </a:prstGeom>
              </p:spPr>
            </p:pic>
          </p:grpSp>
          <p:sp>
            <p:nvSpPr>
              <p:cNvPr id="25" name="TextBox 24">
                <a:extLst>
                  <a:ext uri="{FF2B5EF4-FFF2-40B4-BE49-F238E27FC236}">
                    <a16:creationId xmlns:a16="http://schemas.microsoft.com/office/drawing/2014/main" id="{A3A31B9D-C334-4F04-861B-F2337376BB94}"/>
                  </a:ext>
                </a:extLst>
              </p:cNvPr>
              <p:cNvSpPr txBox="1"/>
              <p:nvPr/>
            </p:nvSpPr>
            <p:spPr>
              <a:xfrm>
                <a:off x="1377820" y="2915604"/>
                <a:ext cx="587315" cy="338554"/>
              </a:xfrm>
              <a:prstGeom prst="rect">
                <a:avLst/>
              </a:prstGeom>
              <a:noFill/>
            </p:spPr>
            <p:txBody>
              <a:bodyPr wrap="square" rtlCol="0">
                <a:spAutoFit/>
              </a:bodyPr>
              <a:lstStyle/>
              <a:p>
                <a:pPr algn="ctr"/>
                <a:r>
                  <a:rPr lang="en-US" sz="800">
                    <a:solidFill>
                      <a:srgbClr val="0C445F"/>
                    </a:solidFill>
                    <a:latin typeface="Arial"/>
                    <a:cs typeface="Arial"/>
                  </a:rPr>
                  <a:t>Cloud “configs”</a:t>
                </a:r>
              </a:p>
            </p:txBody>
          </p:sp>
          <p:sp>
            <p:nvSpPr>
              <p:cNvPr id="26" name="TextBox 25">
                <a:extLst>
                  <a:ext uri="{FF2B5EF4-FFF2-40B4-BE49-F238E27FC236}">
                    <a16:creationId xmlns:a16="http://schemas.microsoft.com/office/drawing/2014/main" id="{FF30E8B7-DACA-42ED-99BD-1413B3261CBD}"/>
                  </a:ext>
                </a:extLst>
              </p:cNvPr>
              <p:cNvSpPr txBox="1"/>
              <p:nvPr/>
            </p:nvSpPr>
            <p:spPr>
              <a:xfrm>
                <a:off x="2436753" y="2817333"/>
                <a:ext cx="859289" cy="461665"/>
              </a:xfrm>
              <a:prstGeom prst="rect">
                <a:avLst/>
              </a:prstGeom>
              <a:noFill/>
            </p:spPr>
            <p:txBody>
              <a:bodyPr wrap="square" rtlCol="0">
                <a:spAutoFit/>
              </a:bodyPr>
              <a:lstStyle/>
              <a:p>
                <a:pPr algn="ctr"/>
                <a:r>
                  <a:rPr lang="en-US" sz="800" dirty="0">
                    <a:solidFill>
                      <a:srgbClr val="0C445F"/>
                    </a:solidFill>
                    <a:latin typeface="Arial"/>
                    <a:cs typeface="Arial"/>
                  </a:rPr>
                  <a:t>Network Configuration Managers</a:t>
                </a:r>
              </a:p>
            </p:txBody>
          </p:sp>
          <p:sp>
            <p:nvSpPr>
              <p:cNvPr id="27" name="TextBox 26">
                <a:extLst>
                  <a:ext uri="{FF2B5EF4-FFF2-40B4-BE49-F238E27FC236}">
                    <a16:creationId xmlns:a16="http://schemas.microsoft.com/office/drawing/2014/main" id="{D8B54AC1-4ACD-4037-A29F-F01D32B06E23}"/>
                  </a:ext>
                </a:extLst>
              </p:cNvPr>
              <p:cNvSpPr txBox="1"/>
              <p:nvPr/>
            </p:nvSpPr>
            <p:spPr>
              <a:xfrm>
                <a:off x="2242887" y="1554696"/>
                <a:ext cx="979448" cy="338554"/>
              </a:xfrm>
              <a:prstGeom prst="rect">
                <a:avLst/>
              </a:prstGeom>
              <a:noFill/>
            </p:spPr>
            <p:txBody>
              <a:bodyPr wrap="square" rtlCol="0">
                <a:spAutoFit/>
              </a:bodyPr>
              <a:lstStyle/>
              <a:p>
                <a:pPr algn="ctr"/>
                <a:r>
                  <a:rPr lang="en-US" sz="800">
                    <a:latin typeface="Arial"/>
                    <a:cs typeface="Arial"/>
                  </a:rPr>
                  <a:t>Host and Vulnerability data</a:t>
                </a:r>
              </a:p>
            </p:txBody>
          </p:sp>
          <p:pic>
            <p:nvPicPr>
              <p:cNvPr id="28" name="Picture 27" descr="server.png">
                <a:extLst>
                  <a:ext uri="{FF2B5EF4-FFF2-40B4-BE49-F238E27FC236}">
                    <a16:creationId xmlns:a16="http://schemas.microsoft.com/office/drawing/2014/main" id="{8F1435B7-9BB3-4898-8455-4C73B6E3668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00326" y="1864077"/>
                <a:ext cx="246872" cy="457169"/>
              </a:xfrm>
              <a:prstGeom prst="rect">
                <a:avLst/>
              </a:prstGeom>
            </p:spPr>
          </p:pic>
          <p:pic>
            <p:nvPicPr>
              <p:cNvPr id="29" name="Picture 28" descr="server.png">
                <a:extLst>
                  <a:ext uri="{FF2B5EF4-FFF2-40B4-BE49-F238E27FC236}">
                    <a16:creationId xmlns:a16="http://schemas.microsoft.com/office/drawing/2014/main" id="{7A2F94EC-2896-49A4-9894-DFB125D329F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692161" y="1927738"/>
                <a:ext cx="246872" cy="457169"/>
              </a:xfrm>
              <a:prstGeom prst="rect">
                <a:avLst/>
              </a:prstGeom>
            </p:spPr>
          </p:pic>
        </p:grpSp>
      </p:grpSp>
      <p:grpSp>
        <p:nvGrpSpPr>
          <p:cNvPr id="36" name="Group 35">
            <a:extLst>
              <a:ext uri="{FF2B5EF4-FFF2-40B4-BE49-F238E27FC236}">
                <a16:creationId xmlns:a16="http://schemas.microsoft.com/office/drawing/2014/main" id="{BC9DE763-1A80-4658-B3E3-75471FF9D07C}"/>
              </a:ext>
            </a:extLst>
          </p:cNvPr>
          <p:cNvGrpSpPr/>
          <p:nvPr/>
        </p:nvGrpSpPr>
        <p:grpSpPr>
          <a:xfrm>
            <a:off x="3770503" y="2621632"/>
            <a:ext cx="1326771" cy="741240"/>
            <a:chOff x="3770503" y="2621632"/>
            <a:chExt cx="1326771" cy="741240"/>
          </a:xfrm>
        </p:grpSpPr>
        <p:grpSp>
          <p:nvGrpSpPr>
            <p:cNvPr id="37" name="Group 36">
              <a:extLst>
                <a:ext uri="{FF2B5EF4-FFF2-40B4-BE49-F238E27FC236}">
                  <a16:creationId xmlns:a16="http://schemas.microsoft.com/office/drawing/2014/main" id="{A895C860-BB54-4977-B55B-87C813D8FB83}"/>
                </a:ext>
              </a:extLst>
            </p:cNvPr>
            <p:cNvGrpSpPr/>
            <p:nvPr/>
          </p:nvGrpSpPr>
          <p:grpSpPr>
            <a:xfrm>
              <a:off x="3770503" y="2621632"/>
              <a:ext cx="769974" cy="741240"/>
              <a:chOff x="3427772" y="2738113"/>
              <a:chExt cx="1117134" cy="1102280"/>
            </a:xfrm>
          </p:grpSpPr>
          <p:sp>
            <p:nvSpPr>
              <p:cNvPr id="39" name="Oval 38">
                <a:extLst>
                  <a:ext uri="{FF2B5EF4-FFF2-40B4-BE49-F238E27FC236}">
                    <a16:creationId xmlns:a16="http://schemas.microsoft.com/office/drawing/2014/main" id="{27E31B2F-8863-4CE2-B208-AA3B57E7895A}"/>
                  </a:ext>
                </a:extLst>
              </p:cNvPr>
              <p:cNvSpPr/>
              <p:nvPr/>
            </p:nvSpPr>
            <p:spPr>
              <a:xfrm>
                <a:off x="3442626" y="2738113"/>
                <a:ext cx="1102280" cy="1102280"/>
              </a:xfrm>
              <a:prstGeom prst="ellipse">
                <a:avLst/>
              </a:prstGeom>
              <a:solidFill>
                <a:srgbClr val="004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a:endParaRPr>
              </a:p>
            </p:txBody>
          </p:sp>
          <p:sp>
            <p:nvSpPr>
              <p:cNvPr id="40" name="Oval 39">
                <a:extLst>
                  <a:ext uri="{FF2B5EF4-FFF2-40B4-BE49-F238E27FC236}">
                    <a16:creationId xmlns:a16="http://schemas.microsoft.com/office/drawing/2014/main" id="{6CDDE806-5A63-417B-8704-F9FE6EC7591F}"/>
                  </a:ext>
                </a:extLst>
              </p:cNvPr>
              <p:cNvSpPr/>
              <p:nvPr/>
            </p:nvSpPr>
            <p:spPr>
              <a:xfrm>
                <a:off x="3427772" y="2738113"/>
                <a:ext cx="1102280" cy="1102280"/>
              </a:xfrm>
              <a:prstGeom prst="ellipse">
                <a:avLst/>
              </a:prstGeom>
              <a:gradFill flip="none" rotWithShape="1">
                <a:gsLst>
                  <a:gs pos="0">
                    <a:srgbClr val="000000"/>
                  </a:gs>
                  <a:gs pos="100000">
                    <a:schemeClr val="tx1"/>
                  </a:gs>
                </a:gsLst>
                <a:path path="circle">
                  <a:fillToRect t="100000" r="100000"/>
                </a:path>
                <a:tileRect l="-100000" b="-100000"/>
              </a:gradFill>
              <a:ln w="28575"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Arial"/>
                </a:endParaRPr>
              </a:p>
            </p:txBody>
          </p:sp>
          <p:pic>
            <p:nvPicPr>
              <p:cNvPr id="41" name="Picture 40" descr="logo-1500px-drk_bkg.png">
                <a:extLst>
                  <a:ext uri="{FF2B5EF4-FFF2-40B4-BE49-F238E27FC236}">
                    <a16:creationId xmlns:a16="http://schemas.microsoft.com/office/drawing/2014/main" id="{68474A5E-4C19-4B90-A639-E302C463EF74}"/>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3685453" y="2966775"/>
                <a:ext cx="613741" cy="675091"/>
              </a:xfrm>
              <a:prstGeom prst="rect">
                <a:avLst/>
              </a:prstGeom>
            </p:spPr>
          </p:pic>
        </p:grpSp>
        <p:sp>
          <p:nvSpPr>
            <p:cNvPr id="38" name="Right Arrow 2">
              <a:extLst>
                <a:ext uri="{FF2B5EF4-FFF2-40B4-BE49-F238E27FC236}">
                  <a16:creationId xmlns:a16="http://schemas.microsoft.com/office/drawing/2014/main" id="{E36EB23D-47F0-4021-8473-CA63C93B6FD3}"/>
                </a:ext>
              </a:extLst>
            </p:cNvPr>
            <p:cNvSpPr/>
            <p:nvPr/>
          </p:nvSpPr>
          <p:spPr>
            <a:xfrm>
              <a:off x="4612968" y="2883610"/>
              <a:ext cx="484306" cy="283733"/>
            </a:xfrm>
            <a:prstGeom prst="rightArrow">
              <a:avLst/>
            </a:prstGeom>
            <a:solidFill>
              <a:schemeClr val="accent2">
                <a:lumMod val="40000"/>
                <a:lumOff val="60000"/>
              </a:schemeClr>
            </a:solidFill>
            <a:ln w="3175">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grpSp>
      <p:sp>
        <p:nvSpPr>
          <p:cNvPr id="42" name="Title 6">
            <a:extLst>
              <a:ext uri="{FF2B5EF4-FFF2-40B4-BE49-F238E27FC236}">
                <a16:creationId xmlns:a16="http://schemas.microsoft.com/office/drawing/2014/main" id="{5CBFAD6B-3EFE-4A2B-8592-1571AB048D1C}"/>
              </a:ext>
            </a:extLst>
          </p:cNvPr>
          <p:cNvSpPr>
            <a:spLocks noGrp="1"/>
          </p:cNvSpPr>
          <p:nvPr>
            <p:ph type="title"/>
          </p:nvPr>
        </p:nvSpPr>
        <p:spPr>
          <a:xfrm>
            <a:off x="256321" y="199527"/>
            <a:ext cx="8229602" cy="615324"/>
          </a:xfrm>
        </p:spPr>
        <p:txBody>
          <a:bodyPr>
            <a:noAutofit/>
          </a:bodyPr>
          <a:lstStyle/>
          <a:p>
            <a:r>
              <a:rPr lang="en-US" dirty="0">
                <a:solidFill>
                  <a:schemeClr val="bg2">
                    <a:lumMod val="75000"/>
                  </a:schemeClr>
                </a:solidFill>
              </a:rPr>
              <a:t>The Platform | Information to Enable Fundamentals</a:t>
            </a:r>
          </a:p>
        </p:txBody>
      </p:sp>
      <p:grpSp>
        <p:nvGrpSpPr>
          <p:cNvPr id="43" name="Group 42">
            <a:extLst>
              <a:ext uri="{FF2B5EF4-FFF2-40B4-BE49-F238E27FC236}">
                <a16:creationId xmlns:a16="http://schemas.microsoft.com/office/drawing/2014/main" id="{66A62CCC-D53F-4340-A568-29BE4F0B79D9}"/>
              </a:ext>
            </a:extLst>
          </p:cNvPr>
          <p:cNvGrpSpPr/>
          <p:nvPr/>
        </p:nvGrpSpPr>
        <p:grpSpPr>
          <a:xfrm>
            <a:off x="6948887" y="1098830"/>
            <a:ext cx="1063098" cy="210886"/>
            <a:chOff x="6948886" y="1098829"/>
            <a:chExt cx="1335639" cy="210886"/>
          </a:xfrm>
          <a:effectLst/>
        </p:grpSpPr>
        <p:sp>
          <p:nvSpPr>
            <p:cNvPr id="44" name="Rectangular Callout 55">
              <a:extLst>
                <a:ext uri="{FF2B5EF4-FFF2-40B4-BE49-F238E27FC236}">
                  <a16:creationId xmlns:a16="http://schemas.microsoft.com/office/drawing/2014/main" id="{CFA3CA4E-444A-4EBB-BB81-B01C17598D44}"/>
                </a:ext>
              </a:extLst>
            </p:cNvPr>
            <p:cNvSpPr/>
            <p:nvPr/>
          </p:nvSpPr>
          <p:spPr>
            <a:xfrm>
              <a:off x="6948886" y="1098829"/>
              <a:ext cx="1335639" cy="210312"/>
            </a:xfrm>
            <a:prstGeom prst="wedgeRectCallout">
              <a:avLst>
                <a:gd name="adj1" fmla="val -80266"/>
                <a:gd name="adj2" fmla="val 563342"/>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88">
                <a:solidFill>
                  <a:schemeClr val="bg1"/>
                </a:solidFill>
              </a:endParaRPr>
            </a:p>
          </p:txBody>
        </p:sp>
        <p:sp>
          <p:nvSpPr>
            <p:cNvPr id="45" name="Rectangular Callout 56">
              <a:extLst>
                <a:ext uri="{FF2B5EF4-FFF2-40B4-BE49-F238E27FC236}">
                  <a16:creationId xmlns:a16="http://schemas.microsoft.com/office/drawing/2014/main" id="{B6D5135D-BD0D-44A3-A6AB-BF625D0A0289}"/>
                </a:ext>
              </a:extLst>
            </p:cNvPr>
            <p:cNvSpPr/>
            <p:nvPr/>
          </p:nvSpPr>
          <p:spPr>
            <a:xfrm>
              <a:off x="6948886" y="1099403"/>
              <a:ext cx="1335639" cy="210312"/>
            </a:xfrm>
            <a:prstGeom prst="wedgeRectCallout">
              <a:avLst>
                <a:gd name="adj1" fmla="val 71558"/>
                <a:gd name="adj2" fmla="val 731578"/>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solidFill>
                    <a:schemeClr val="bg1"/>
                  </a:solidFill>
                </a:rPr>
                <a:t>Model private cloud </a:t>
              </a:r>
            </a:p>
          </p:txBody>
        </p:sp>
      </p:grpSp>
      <p:grpSp>
        <p:nvGrpSpPr>
          <p:cNvPr id="46" name="Group 45">
            <a:extLst>
              <a:ext uri="{FF2B5EF4-FFF2-40B4-BE49-F238E27FC236}">
                <a16:creationId xmlns:a16="http://schemas.microsoft.com/office/drawing/2014/main" id="{387A6061-E469-4D0B-904E-11D3F1E4A1E6}"/>
              </a:ext>
            </a:extLst>
          </p:cNvPr>
          <p:cNvGrpSpPr/>
          <p:nvPr/>
        </p:nvGrpSpPr>
        <p:grpSpPr>
          <a:xfrm>
            <a:off x="5024476" y="1098829"/>
            <a:ext cx="1097307" cy="210312"/>
            <a:chOff x="5021474" y="1132819"/>
            <a:chExt cx="1335639" cy="210312"/>
          </a:xfrm>
          <a:effectLst/>
        </p:grpSpPr>
        <p:sp>
          <p:nvSpPr>
            <p:cNvPr id="47" name="Rectangular Callout 54">
              <a:extLst>
                <a:ext uri="{FF2B5EF4-FFF2-40B4-BE49-F238E27FC236}">
                  <a16:creationId xmlns:a16="http://schemas.microsoft.com/office/drawing/2014/main" id="{9CF2BECA-63CE-4831-BF31-31C465D10589}"/>
                </a:ext>
              </a:extLst>
            </p:cNvPr>
            <p:cNvSpPr/>
            <p:nvPr/>
          </p:nvSpPr>
          <p:spPr>
            <a:xfrm>
              <a:off x="5021474" y="1132819"/>
              <a:ext cx="1335639" cy="210312"/>
            </a:xfrm>
            <a:prstGeom prst="wedgeRectCallout">
              <a:avLst>
                <a:gd name="adj1" fmla="val -4734"/>
                <a:gd name="adj2" fmla="val 529698"/>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88">
                <a:solidFill>
                  <a:schemeClr val="bg1"/>
                </a:solidFill>
              </a:endParaRPr>
            </a:p>
          </p:txBody>
        </p:sp>
        <p:sp>
          <p:nvSpPr>
            <p:cNvPr id="48" name="Rectangular Callout 57">
              <a:extLst>
                <a:ext uri="{FF2B5EF4-FFF2-40B4-BE49-F238E27FC236}">
                  <a16:creationId xmlns:a16="http://schemas.microsoft.com/office/drawing/2014/main" id="{6CFC79D4-A2BF-4FF3-94AE-763E2163990F}"/>
                </a:ext>
              </a:extLst>
            </p:cNvPr>
            <p:cNvSpPr/>
            <p:nvPr/>
          </p:nvSpPr>
          <p:spPr>
            <a:xfrm>
              <a:off x="5021474" y="1132819"/>
              <a:ext cx="1335639" cy="210312"/>
            </a:xfrm>
            <a:prstGeom prst="wedgeRectCallout">
              <a:avLst>
                <a:gd name="adj1" fmla="val 73359"/>
                <a:gd name="adj2" fmla="val 1006097"/>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solidFill>
                    <a:schemeClr val="bg1"/>
                  </a:solidFill>
                </a:rPr>
                <a:t>Model public cloud </a:t>
              </a:r>
            </a:p>
          </p:txBody>
        </p:sp>
      </p:grpSp>
      <p:grpSp>
        <p:nvGrpSpPr>
          <p:cNvPr id="49" name="Group 48">
            <a:extLst>
              <a:ext uri="{FF2B5EF4-FFF2-40B4-BE49-F238E27FC236}">
                <a16:creationId xmlns:a16="http://schemas.microsoft.com/office/drawing/2014/main" id="{EC5A731C-BEF0-4171-848F-7C2CD7A79DAB}"/>
              </a:ext>
            </a:extLst>
          </p:cNvPr>
          <p:cNvGrpSpPr/>
          <p:nvPr/>
        </p:nvGrpSpPr>
        <p:grpSpPr>
          <a:xfrm>
            <a:off x="5024476" y="1955186"/>
            <a:ext cx="3441955" cy="2324283"/>
            <a:chOff x="3598765" y="1688060"/>
            <a:chExt cx="5368456" cy="3486519"/>
          </a:xfrm>
        </p:grpSpPr>
        <p:pic>
          <p:nvPicPr>
            <p:cNvPr id="50" name="Shape 54">
              <a:extLst>
                <a:ext uri="{FF2B5EF4-FFF2-40B4-BE49-F238E27FC236}">
                  <a16:creationId xmlns:a16="http://schemas.microsoft.com/office/drawing/2014/main" id="{FA3440B7-21F4-483F-81E3-624D4B3DDA8C}"/>
                </a:ext>
              </a:extLst>
            </p:cNvPr>
            <p:cNvPicPr preferRelativeResize="0"/>
            <p:nvPr/>
          </p:nvPicPr>
          <p:blipFill>
            <a:blip r:embed="rId15" cstate="email">
              <a:alphaModFix/>
              <a:extLst>
                <a:ext uri="{28A0092B-C50C-407E-A947-70E740481C1C}">
                  <a14:useLocalDpi xmlns:a14="http://schemas.microsoft.com/office/drawing/2010/main"/>
                </a:ext>
              </a:extLst>
            </a:blip>
            <a:stretch>
              <a:fillRect/>
            </a:stretch>
          </p:blipFill>
          <p:spPr>
            <a:xfrm>
              <a:off x="3598765" y="1788607"/>
              <a:ext cx="5368456" cy="3385972"/>
            </a:xfrm>
            <a:prstGeom prst="rect">
              <a:avLst/>
            </a:prstGeom>
            <a:noFill/>
            <a:ln>
              <a:noFill/>
            </a:ln>
            <a:effectLst/>
          </p:spPr>
        </p:pic>
        <p:pic>
          <p:nvPicPr>
            <p:cNvPr id="51" name="Picture 50">
              <a:extLst>
                <a:ext uri="{FF2B5EF4-FFF2-40B4-BE49-F238E27FC236}">
                  <a16:creationId xmlns:a16="http://schemas.microsoft.com/office/drawing/2014/main" id="{03912212-C4E8-4C8B-A2BC-EC841D742F29}"/>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466093" y="3316484"/>
              <a:ext cx="906780" cy="889000"/>
            </a:xfrm>
            <a:prstGeom prst="rect">
              <a:avLst/>
            </a:prstGeom>
          </p:spPr>
        </p:pic>
        <p:pic>
          <p:nvPicPr>
            <p:cNvPr id="52" name="Picture 51">
              <a:extLst>
                <a:ext uri="{FF2B5EF4-FFF2-40B4-BE49-F238E27FC236}">
                  <a16:creationId xmlns:a16="http://schemas.microsoft.com/office/drawing/2014/main" id="{652BCE87-3E80-4005-97F0-542FC2A32878}"/>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032697" y="1688060"/>
              <a:ext cx="918769" cy="901269"/>
            </a:xfrm>
            <a:prstGeom prst="rect">
              <a:avLst/>
            </a:prstGeom>
          </p:spPr>
        </p:pic>
        <p:cxnSp>
          <p:nvCxnSpPr>
            <p:cNvPr id="53" name="Straight Connector 52">
              <a:extLst>
                <a:ext uri="{FF2B5EF4-FFF2-40B4-BE49-F238E27FC236}">
                  <a16:creationId xmlns:a16="http://schemas.microsoft.com/office/drawing/2014/main" id="{CFA313E9-FDDD-4288-8E0C-DEF5310413B3}"/>
                </a:ext>
              </a:extLst>
            </p:cNvPr>
            <p:cNvCxnSpPr/>
            <p:nvPr/>
          </p:nvCxnSpPr>
          <p:spPr>
            <a:xfrm>
              <a:off x="7951466" y="2024465"/>
              <a:ext cx="464401" cy="251883"/>
            </a:xfrm>
            <a:prstGeom prst="line">
              <a:avLst/>
            </a:prstGeom>
            <a:ln w="3175">
              <a:solidFill>
                <a:schemeClr val="accent6">
                  <a:lumMod val="9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4AEA1BE3-C0B1-4875-A7BA-8FF8E8B31492}"/>
              </a:ext>
            </a:extLst>
          </p:cNvPr>
          <p:cNvGrpSpPr/>
          <p:nvPr/>
        </p:nvGrpSpPr>
        <p:grpSpPr>
          <a:xfrm>
            <a:off x="7796079" y="4585192"/>
            <a:ext cx="939540" cy="248049"/>
            <a:chOff x="8112932" y="4356223"/>
            <a:chExt cx="939540" cy="248049"/>
          </a:xfrm>
          <a:effectLst/>
        </p:grpSpPr>
        <p:sp>
          <p:nvSpPr>
            <p:cNvPr id="55" name="Rectangular Callout 59">
              <a:extLst>
                <a:ext uri="{FF2B5EF4-FFF2-40B4-BE49-F238E27FC236}">
                  <a16:creationId xmlns:a16="http://schemas.microsoft.com/office/drawing/2014/main" id="{E1DCA61B-381A-4547-B2F2-84C376CBD6C7}"/>
                </a:ext>
              </a:extLst>
            </p:cNvPr>
            <p:cNvSpPr/>
            <p:nvPr/>
          </p:nvSpPr>
          <p:spPr>
            <a:xfrm>
              <a:off x="8112932" y="4357350"/>
              <a:ext cx="939540" cy="246921"/>
            </a:xfrm>
            <a:prstGeom prst="wedgeRectCallout">
              <a:avLst>
                <a:gd name="adj1" fmla="val -126830"/>
                <a:gd name="adj2" fmla="val -485907"/>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88">
                <a:solidFill>
                  <a:schemeClr val="bg1"/>
                </a:solidFill>
              </a:endParaRPr>
            </a:p>
          </p:txBody>
        </p:sp>
        <p:sp>
          <p:nvSpPr>
            <p:cNvPr id="56" name="Rectangular Callout 58">
              <a:extLst>
                <a:ext uri="{FF2B5EF4-FFF2-40B4-BE49-F238E27FC236}">
                  <a16:creationId xmlns:a16="http://schemas.microsoft.com/office/drawing/2014/main" id="{39257F8F-3E32-4E9C-9FAE-7C53DB5A2B76}"/>
                </a:ext>
              </a:extLst>
            </p:cNvPr>
            <p:cNvSpPr/>
            <p:nvPr/>
          </p:nvSpPr>
          <p:spPr>
            <a:xfrm>
              <a:off x="8112932" y="4356223"/>
              <a:ext cx="939540" cy="248049"/>
            </a:xfrm>
            <a:prstGeom prst="wedgeRectCallout">
              <a:avLst>
                <a:gd name="adj1" fmla="val -41947"/>
                <a:gd name="adj2" fmla="val -346269"/>
              </a:avLst>
            </a:prstGeom>
            <a:solidFill>
              <a:srgbClr val="1B4560">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88" dirty="0">
                  <a:solidFill>
                    <a:schemeClr val="bg1"/>
                  </a:solidFill>
                </a:rPr>
                <a:t>Model on-prem networks</a:t>
              </a:r>
            </a:p>
          </p:txBody>
        </p:sp>
      </p:grpSp>
      <p:sp>
        <p:nvSpPr>
          <p:cNvPr id="57" name="TextBox 56">
            <a:extLst>
              <a:ext uri="{FF2B5EF4-FFF2-40B4-BE49-F238E27FC236}">
                <a16:creationId xmlns:a16="http://schemas.microsoft.com/office/drawing/2014/main" id="{EB1121D1-F9E9-494A-81F0-52FB24039B81}"/>
              </a:ext>
            </a:extLst>
          </p:cNvPr>
          <p:cNvSpPr txBox="1"/>
          <p:nvPr/>
        </p:nvSpPr>
        <p:spPr>
          <a:xfrm>
            <a:off x="5187821" y="4396607"/>
            <a:ext cx="2258952" cy="338554"/>
          </a:xfrm>
          <a:prstGeom prst="rect">
            <a:avLst/>
          </a:prstGeom>
          <a:solidFill>
            <a:schemeClr val="bg1"/>
          </a:solidFill>
          <a:ln>
            <a:solidFill>
              <a:schemeClr val="bg1"/>
            </a:solidFill>
          </a:ln>
        </p:spPr>
        <p:txBody>
          <a:bodyPr wrap="none" rtlCol="0">
            <a:spAutoFit/>
          </a:bodyPr>
          <a:lstStyle/>
          <a:p>
            <a:r>
              <a:rPr lang="en-US" dirty="0"/>
              <a:t>As-built network model</a:t>
            </a:r>
          </a:p>
        </p:txBody>
      </p:sp>
      <p:pic>
        <p:nvPicPr>
          <p:cNvPr id="58" name="Picture 57">
            <a:extLst>
              <a:ext uri="{FF2B5EF4-FFF2-40B4-BE49-F238E27FC236}">
                <a16:creationId xmlns:a16="http://schemas.microsoft.com/office/drawing/2014/main" id="{4930D8D6-E22D-4B54-9B4E-ECADDD140DAF}"/>
              </a:ext>
            </a:extLst>
          </p:cNvPr>
          <p:cNvPicPr>
            <a:picLocks noChangeAspect="1"/>
          </p:cNvPicPr>
          <p:nvPr/>
        </p:nvPicPr>
        <p:blipFill>
          <a:blip r:embed="rId18"/>
          <a:stretch>
            <a:fillRect/>
          </a:stretch>
        </p:blipFill>
        <p:spPr>
          <a:xfrm>
            <a:off x="651010" y="2354261"/>
            <a:ext cx="252329" cy="252329"/>
          </a:xfrm>
          <a:prstGeom prst="rect">
            <a:avLst/>
          </a:prstGeom>
        </p:spPr>
      </p:pic>
      <p:pic>
        <p:nvPicPr>
          <p:cNvPr id="59" name="Picture 58">
            <a:extLst>
              <a:ext uri="{FF2B5EF4-FFF2-40B4-BE49-F238E27FC236}">
                <a16:creationId xmlns:a16="http://schemas.microsoft.com/office/drawing/2014/main" id="{8411D644-E1F4-4C9F-99E5-2C2F968BC2FD}"/>
              </a:ext>
            </a:extLst>
          </p:cNvPr>
          <p:cNvPicPr>
            <a:picLocks noChangeAspect="1"/>
          </p:cNvPicPr>
          <p:nvPr/>
        </p:nvPicPr>
        <p:blipFill>
          <a:blip r:embed="rId18"/>
          <a:stretch>
            <a:fillRect/>
          </a:stretch>
        </p:blipFill>
        <p:spPr>
          <a:xfrm>
            <a:off x="735866" y="2621632"/>
            <a:ext cx="167473" cy="167473"/>
          </a:xfrm>
          <a:prstGeom prst="rect">
            <a:avLst/>
          </a:prstGeom>
        </p:spPr>
      </p:pic>
      <p:pic>
        <p:nvPicPr>
          <p:cNvPr id="60" name="Picture 59">
            <a:extLst>
              <a:ext uri="{FF2B5EF4-FFF2-40B4-BE49-F238E27FC236}">
                <a16:creationId xmlns:a16="http://schemas.microsoft.com/office/drawing/2014/main" id="{3AE51519-2F26-4EBC-9817-A82D3B198A12}"/>
              </a:ext>
            </a:extLst>
          </p:cNvPr>
          <p:cNvPicPr>
            <a:picLocks noChangeAspect="1"/>
          </p:cNvPicPr>
          <p:nvPr/>
        </p:nvPicPr>
        <p:blipFill>
          <a:blip r:embed="rId18"/>
          <a:stretch>
            <a:fillRect/>
          </a:stretch>
        </p:blipFill>
        <p:spPr>
          <a:xfrm>
            <a:off x="479022" y="2695614"/>
            <a:ext cx="241988" cy="241988"/>
          </a:xfrm>
          <a:prstGeom prst="rect">
            <a:avLst/>
          </a:prstGeom>
        </p:spPr>
      </p:pic>
      <p:sp>
        <p:nvSpPr>
          <p:cNvPr id="61" name="TextBox 60">
            <a:extLst>
              <a:ext uri="{FF2B5EF4-FFF2-40B4-BE49-F238E27FC236}">
                <a16:creationId xmlns:a16="http://schemas.microsoft.com/office/drawing/2014/main" id="{F442856B-795C-4B38-82B2-4DD61A33C6E4}"/>
              </a:ext>
            </a:extLst>
          </p:cNvPr>
          <p:cNvSpPr txBox="1"/>
          <p:nvPr/>
        </p:nvSpPr>
        <p:spPr>
          <a:xfrm>
            <a:off x="612514" y="2787382"/>
            <a:ext cx="587315" cy="338554"/>
          </a:xfrm>
          <a:prstGeom prst="rect">
            <a:avLst/>
          </a:prstGeom>
          <a:noFill/>
        </p:spPr>
        <p:txBody>
          <a:bodyPr wrap="square" rtlCol="0">
            <a:spAutoFit/>
          </a:bodyPr>
          <a:lstStyle/>
          <a:p>
            <a:pPr algn="ctr"/>
            <a:r>
              <a:rPr lang="en-US" sz="800" dirty="0">
                <a:solidFill>
                  <a:srgbClr val="0C445F"/>
                </a:solidFill>
                <a:latin typeface="Arial"/>
                <a:cs typeface="Arial"/>
              </a:rPr>
              <a:t>Access Points</a:t>
            </a:r>
          </a:p>
        </p:txBody>
      </p:sp>
    </p:spTree>
    <p:extLst>
      <p:ext uri="{BB962C8B-B14F-4D97-AF65-F5344CB8AC3E}">
        <p14:creationId xmlns:p14="http://schemas.microsoft.com/office/powerpoint/2010/main" val="355411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B6C665-3D50-485B-8B32-3FE96422CF8C}"/>
              </a:ext>
            </a:extLst>
          </p:cNvPr>
          <p:cNvSpPr>
            <a:spLocks noGrp="1"/>
          </p:cNvSpPr>
          <p:nvPr>
            <p:ph type="title"/>
          </p:nvPr>
        </p:nvSpPr>
        <p:spPr>
          <a:xfrm>
            <a:off x="457200" y="152039"/>
            <a:ext cx="6531464" cy="615324"/>
          </a:xfrm>
        </p:spPr>
        <p:txBody>
          <a:bodyPr>
            <a:normAutofit/>
          </a:bodyPr>
          <a:lstStyle/>
          <a:p>
            <a:r>
              <a:rPr lang="en-US" dirty="0">
                <a:solidFill>
                  <a:schemeClr val="bg2"/>
                </a:solidFill>
              </a:rPr>
              <a:t>Rich Integrations Ecosystem</a:t>
            </a:r>
          </a:p>
        </p:txBody>
      </p:sp>
      <p:grpSp>
        <p:nvGrpSpPr>
          <p:cNvPr id="5" name="Group 4">
            <a:extLst>
              <a:ext uri="{FF2B5EF4-FFF2-40B4-BE49-F238E27FC236}">
                <a16:creationId xmlns:a16="http://schemas.microsoft.com/office/drawing/2014/main" id="{B52C8C8C-8A37-42AD-8545-AA941B2C4861}"/>
              </a:ext>
            </a:extLst>
          </p:cNvPr>
          <p:cNvGrpSpPr/>
          <p:nvPr/>
        </p:nvGrpSpPr>
        <p:grpSpPr>
          <a:xfrm>
            <a:off x="2526803" y="1016044"/>
            <a:ext cx="2090084" cy="3553917"/>
            <a:chOff x="2526803" y="1145251"/>
            <a:chExt cx="2090084" cy="3553917"/>
          </a:xfrm>
        </p:grpSpPr>
        <p:grpSp>
          <p:nvGrpSpPr>
            <p:cNvPr id="6" name="Group 5">
              <a:extLst>
                <a:ext uri="{FF2B5EF4-FFF2-40B4-BE49-F238E27FC236}">
                  <a16:creationId xmlns:a16="http://schemas.microsoft.com/office/drawing/2014/main" id="{4C6254B2-12D7-4891-8617-188A2338EC68}"/>
                </a:ext>
              </a:extLst>
            </p:cNvPr>
            <p:cNvGrpSpPr/>
            <p:nvPr/>
          </p:nvGrpSpPr>
          <p:grpSpPr>
            <a:xfrm>
              <a:off x="2526803" y="1145251"/>
              <a:ext cx="2090084" cy="934375"/>
              <a:chOff x="6475410" y="1705505"/>
              <a:chExt cx="1557516" cy="2053394"/>
            </a:xfrm>
            <a:solidFill>
              <a:srgbClr val="A07802"/>
            </a:solidFill>
          </p:grpSpPr>
          <p:sp>
            <p:nvSpPr>
              <p:cNvPr id="22" name="Rounded Rectangle 17">
                <a:extLst>
                  <a:ext uri="{FF2B5EF4-FFF2-40B4-BE49-F238E27FC236}">
                    <a16:creationId xmlns:a16="http://schemas.microsoft.com/office/drawing/2014/main" id="{E3261610-4E7E-438B-B99F-1CAA5333F904}"/>
                  </a:ext>
                </a:extLst>
              </p:cNvPr>
              <p:cNvSpPr/>
              <p:nvPr/>
            </p:nvSpPr>
            <p:spPr>
              <a:xfrm>
                <a:off x="6475410" y="1705505"/>
                <a:ext cx="1557516" cy="2053394"/>
              </a:xfrm>
              <a:prstGeom prst="roundRect">
                <a:avLst>
                  <a:gd name="adj" fmla="val 10000"/>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Rounded Rectangle 4">
                <a:extLst>
                  <a:ext uri="{FF2B5EF4-FFF2-40B4-BE49-F238E27FC236}">
                    <a16:creationId xmlns:a16="http://schemas.microsoft.com/office/drawing/2014/main" id="{58E5F069-069D-4EB8-894B-17DAAF9F326E}"/>
                  </a:ext>
                </a:extLst>
              </p:cNvPr>
              <p:cNvSpPr txBox="1"/>
              <p:nvPr/>
            </p:nvSpPr>
            <p:spPr>
              <a:xfrm>
                <a:off x="6521028" y="1751123"/>
                <a:ext cx="1466280" cy="196215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spcAft>
                    <a:spcPct val="35000"/>
                  </a:spcAft>
                </a:pPr>
                <a:r>
                  <a:rPr lang="en-US" sz="1400" b="1" dirty="0"/>
                  <a:t>Ensure complete endpoint protection and scan coverage</a:t>
                </a:r>
              </a:p>
            </p:txBody>
          </p:sp>
        </p:grpSp>
        <p:grpSp>
          <p:nvGrpSpPr>
            <p:cNvPr id="7" name="Group 6">
              <a:extLst>
                <a:ext uri="{FF2B5EF4-FFF2-40B4-BE49-F238E27FC236}">
                  <a16:creationId xmlns:a16="http://schemas.microsoft.com/office/drawing/2014/main" id="{086EAA56-65B9-439F-BAC0-89C0FAB74219}"/>
                </a:ext>
              </a:extLst>
            </p:cNvPr>
            <p:cNvGrpSpPr/>
            <p:nvPr/>
          </p:nvGrpSpPr>
          <p:grpSpPr>
            <a:xfrm>
              <a:off x="2589828" y="3722362"/>
              <a:ext cx="1958154" cy="976806"/>
              <a:chOff x="5767723" y="1463229"/>
              <a:chExt cx="1958154" cy="976806"/>
            </a:xfrm>
          </p:grpSpPr>
          <p:sp>
            <p:nvSpPr>
              <p:cNvPr id="17" name="Rounded Rectangle 73">
                <a:extLst>
                  <a:ext uri="{FF2B5EF4-FFF2-40B4-BE49-F238E27FC236}">
                    <a16:creationId xmlns:a16="http://schemas.microsoft.com/office/drawing/2014/main" id="{73458189-B6A2-45DF-9A80-D2941A81E15F}"/>
                  </a:ext>
                </a:extLst>
              </p:cNvPr>
              <p:cNvSpPr/>
              <p:nvPr/>
            </p:nvSpPr>
            <p:spPr>
              <a:xfrm>
                <a:off x="5767723" y="1541016"/>
                <a:ext cx="1958154" cy="89901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ounded Rectangle 74">
                <a:extLst>
                  <a:ext uri="{FF2B5EF4-FFF2-40B4-BE49-F238E27FC236}">
                    <a16:creationId xmlns:a16="http://schemas.microsoft.com/office/drawing/2014/main" id="{C4284877-BBCE-4399-A221-CC2887917BF6}"/>
                  </a:ext>
                </a:extLst>
              </p:cNvPr>
              <p:cNvSpPr/>
              <p:nvPr/>
            </p:nvSpPr>
            <p:spPr>
              <a:xfrm>
                <a:off x="5885293" y="1463229"/>
                <a:ext cx="1709395" cy="241499"/>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Vulnerability Scanners</a:t>
                </a:r>
              </a:p>
            </p:txBody>
          </p:sp>
          <p:pic>
            <p:nvPicPr>
              <p:cNvPr id="19" name="Picture 18" descr="A close up of a sign&#10;&#10;Description automatically generated">
                <a:extLst>
                  <a:ext uri="{FF2B5EF4-FFF2-40B4-BE49-F238E27FC236}">
                    <a16:creationId xmlns:a16="http://schemas.microsoft.com/office/drawing/2014/main" id="{C528A307-62BE-48E0-886C-827D83CD8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394" y="2114928"/>
                <a:ext cx="1030543" cy="171739"/>
              </a:xfrm>
              <a:prstGeom prst="rect">
                <a:avLst/>
              </a:prstGeom>
            </p:spPr>
          </p:pic>
          <p:pic>
            <p:nvPicPr>
              <p:cNvPr id="20" name="Picture 19" descr="A close up of a sign&#10;&#10;Description automatically generated">
                <a:extLst>
                  <a:ext uri="{FF2B5EF4-FFF2-40B4-BE49-F238E27FC236}">
                    <a16:creationId xmlns:a16="http://schemas.microsoft.com/office/drawing/2014/main" id="{567FB492-A21B-4FB6-A6E2-DC9E5607C0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7924" y="1805141"/>
                <a:ext cx="423098" cy="313718"/>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3D76855E-7865-45A1-912C-965FFCC386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9821" y="1839529"/>
                <a:ext cx="883323" cy="122032"/>
              </a:xfrm>
              <a:prstGeom prst="rect">
                <a:avLst/>
              </a:prstGeom>
            </p:spPr>
          </p:pic>
        </p:grpSp>
        <p:grpSp>
          <p:nvGrpSpPr>
            <p:cNvPr id="8" name="Group 7">
              <a:extLst>
                <a:ext uri="{FF2B5EF4-FFF2-40B4-BE49-F238E27FC236}">
                  <a16:creationId xmlns:a16="http://schemas.microsoft.com/office/drawing/2014/main" id="{08211851-9997-4BD3-9B56-2C2EF9779B4C}"/>
                </a:ext>
              </a:extLst>
            </p:cNvPr>
            <p:cNvGrpSpPr/>
            <p:nvPr/>
          </p:nvGrpSpPr>
          <p:grpSpPr>
            <a:xfrm>
              <a:off x="2586094" y="2281632"/>
              <a:ext cx="1958154" cy="1379458"/>
              <a:chOff x="2586094" y="2281632"/>
              <a:chExt cx="1958154" cy="1379458"/>
            </a:xfrm>
          </p:grpSpPr>
          <p:grpSp>
            <p:nvGrpSpPr>
              <p:cNvPr id="9" name="Group 8">
                <a:extLst>
                  <a:ext uri="{FF2B5EF4-FFF2-40B4-BE49-F238E27FC236}">
                    <a16:creationId xmlns:a16="http://schemas.microsoft.com/office/drawing/2014/main" id="{A895C12D-EC2B-4ABD-A7A5-C0EB40E5A157}"/>
                  </a:ext>
                </a:extLst>
              </p:cNvPr>
              <p:cNvGrpSpPr/>
              <p:nvPr/>
            </p:nvGrpSpPr>
            <p:grpSpPr>
              <a:xfrm>
                <a:off x="2586094" y="2281632"/>
                <a:ext cx="1958154" cy="1379458"/>
                <a:chOff x="6811615" y="4075854"/>
                <a:chExt cx="1958154" cy="1379458"/>
              </a:xfrm>
            </p:grpSpPr>
            <p:sp>
              <p:nvSpPr>
                <p:cNvPr id="12" name="Rounded Rectangle 65">
                  <a:extLst>
                    <a:ext uri="{FF2B5EF4-FFF2-40B4-BE49-F238E27FC236}">
                      <a16:creationId xmlns:a16="http://schemas.microsoft.com/office/drawing/2014/main" id="{1FC7D56E-C34D-4690-8655-4EA1E0E767B2}"/>
                    </a:ext>
                  </a:extLst>
                </p:cNvPr>
                <p:cNvSpPr/>
                <p:nvPr/>
              </p:nvSpPr>
              <p:spPr>
                <a:xfrm>
                  <a:off x="6811615" y="4305359"/>
                  <a:ext cx="1958154" cy="1149953"/>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le 66">
                  <a:extLst>
                    <a:ext uri="{FF2B5EF4-FFF2-40B4-BE49-F238E27FC236}">
                      <a16:creationId xmlns:a16="http://schemas.microsoft.com/office/drawing/2014/main" id="{EDFDD86E-3143-42EB-8DD1-C87047B72D32}"/>
                    </a:ext>
                  </a:extLst>
                </p:cNvPr>
                <p:cNvSpPr/>
                <p:nvPr/>
              </p:nvSpPr>
              <p:spPr>
                <a:xfrm>
                  <a:off x="6929185" y="4075854"/>
                  <a:ext cx="1709395" cy="393217"/>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solidFill>
                        <a:schemeClr val="tx1"/>
                      </a:solidFill>
                    </a:rPr>
                    <a:t>Host Inventory - Endpoint Firewall/AV</a:t>
                  </a:r>
                </a:p>
              </p:txBody>
            </p:sp>
            <p:pic>
              <p:nvPicPr>
                <p:cNvPr id="14" name="Picture 13">
                  <a:extLst>
                    <a:ext uri="{FF2B5EF4-FFF2-40B4-BE49-F238E27FC236}">
                      <a16:creationId xmlns:a16="http://schemas.microsoft.com/office/drawing/2014/main" id="{6213C0E7-D0E4-4574-9B1E-C1D3BD680668}"/>
                    </a:ext>
                  </a:extLst>
                </p:cNvPr>
                <p:cNvPicPr>
                  <a:picLocks noChangeAspect="1"/>
                </p:cNvPicPr>
                <p:nvPr/>
              </p:nvPicPr>
              <p:blipFill rotWithShape="1">
                <a:blip r:embed="rId5"/>
                <a:srcRect l="4638" t="30259" r="-621" b="31981"/>
                <a:stretch/>
              </p:blipFill>
              <p:spPr>
                <a:xfrm>
                  <a:off x="6939598" y="4554018"/>
                  <a:ext cx="637849" cy="250934"/>
                </a:xfrm>
                <a:prstGeom prst="rect">
                  <a:avLst/>
                </a:prstGeom>
              </p:spPr>
            </p:pic>
            <p:pic>
              <p:nvPicPr>
                <p:cNvPr id="15" name="Picture 14">
                  <a:extLst>
                    <a:ext uri="{FF2B5EF4-FFF2-40B4-BE49-F238E27FC236}">
                      <a16:creationId xmlns:a16="http://schemas.microsoft.com/office/drawing/2014/main" id="{CE32BAA8-BEB1-4A38-87E7-3287730C9295}"/>
                    </a:ext>
                  </a:extLst>
                </p:cNvPr>
                <p:cNvPicPr>
                  <a:picLocks noChangeAspect="1"/>
                </p:cNvPicPr>
                <p:nvPr/>
              </p:nvPicPr>
              <p:blipFill>
                <a:blip r:embed="rId6"/>
                <a:stretch>
                  <a:fillRect/>
                </a:stretch>
              </p:blipFill>
              <p:spPr>
                <a:xfrm>
                  <a:off x="7741408" y="4623234"/>
                  <a:ext cx="756186" cy="393217"/>
                </a:xfrm>
                <a:prstGeom prst="rect">
                  <a:avLst/>
                </a:prstGeom>
              </p:spPr>
            </p:pic>
            <p:pic>
              <p:nvPicPr>
                <p:cNvPr id="16" name="Picture 15" descr="A picture containing clipart&#10;&#10;Description automatically generated">
                  <a:extLst>
                    <a:ext uri="{FF2B5EF4-FFF2-40B4-BE49-F238E27FC236}">
                      <a16:creationId xmlns:a16="http://schemas.microsoft.com/office/drawing/2014/main" id="{E3188C12-1F2B-4A01-82BB-43048CFE91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2885" y="5208751"/>
                  <a:ext cx="657207" cy="66485"/>
                </a:xfrm>
                <a:prstGeom prst="rect">
                  <a:avLst/>
                </a:prstGeom>
              </p:spPr>
            </p:pic>
          </p:grpSp>
          <p:pic>
            <p:nvPicPr>
              <p:cNvPr id="10" name="Picture 9">
                <a:extLst>
                  <a:ext uri="{FF2B5EF4-FFF2-40B4-BE49-F238E27FC236}">
                    <a16:creationId xmlns:a16="http://schemas.microsoft.com/office/drawing/2014/main" id="{323AA4BB-8D91-4FDC-88E0-992115799D3A}"/>
                  </a:ext>
                </a:extLst>
              </p:cNvPr>
              <p:cNvPicPr>
                <a:picLocks noChangeAspect="1"/>
              </p:cNvPicPr>
              <p:nvPr/>
            </p:nvPicPr>
            <p:blipFill>
              <a:blip r:embed="rId8"/>
              <a:stretch>
                <a:fillRect/>
              </a:stretch>
            </p:blipFill>
            <p:spPr>
              <a:xfrm>
                <a:off x="2828467" y="2993044"/>
                <a:ext cx="481671" cy="337888"/>
              </a:xfrm>
              <a:prstGeom prst="rect">
                <a:avLst/>
              </a:prstGeom>
            </p:spPr>
          </p:pic>
          <p:pic>
            <p:nvPicPr>
              <p:cNvPr id="11" name="Picture 10">
                <a:extLst>
                  <a:ext uri="{FF2B5EF4-FFF2-40B4-BE49-F238E27FC236}">
                    <a16:creationId xmlns:a16="http://schemas.microsoft.com/office/drawing/2014/main" id="{54793AEC-59D9-453F-97F6-13D50895F6A6}"/>
                  </a:ext>
                </a:extLst>
              </p:cNvPr>
              <p:cNvPicPr>
                <a:picLocks noChangeAspect="1"/>
              </p:cNvPicPr>
              <p:nvPr/>
            </p:nvPicPr>
            <p:blipFill>
              <a:blip r:embed="rId9"/>
              <a:stretch>
                <a:fillRect/>
              </a:stretch>
            </p:blipFill>
            <p:spPr>
              <a:xfrm>
                <a:off x="3578961" y="3162476"/>
                <a:ext cx="568353" cy="314489"/>
              </a:xfrm>
              <a:prstGeom prst="rect">
                <a:avLst/>
              </a:prstGeom>
            </p:spPr>
          </p:pic>
        </p:grpSp>
      </p:grpSp>
      <p:grpSp>
        <p:nvGrpSpPr>
          <p:cNvPr id="24" name="Group 23">
            <a:extLst>
              <a:ext uri="{FF2B5EF4-FFF2-40B4-BE49-F238E27FC236}">
                <a16:creationId xmlns:a16="http://schemas.microsoft.com/office/drawing/2014/main" id="{C5EDADB4-5F75-4089-A2B0-E25E2ADEBEA5}"/>
              </a:ext>
            </a:extLst>
          </p:cNvPr>
          <p:cNvGrpSpPr/>
          <p:nvPr/>
        </p:nvGrpSpPr>
        <p:grpSpPr>
          <a:xfrm>
            <a:off x="4712022" y="1048502"/>
            <a:ext cx="2052371" cy="3173902"/>
            <a:chOff x="4712022" y="1177709"/>
            <a:chExt cx="2052371" cy="3173902"/>
          </a:xfrm>
        </p:grpSpPr>
        <p:grpSp>
          <p:nvGrpSpPr>
            <p:cNvPr id="25" name="Group 24">
              <a:extLst>
                <a:ext uri="{FF2B5EF4-FFF2-40B4-BE49-F238E27FC236}">
                  <a16:creationId xmlns:a16="http://schemas.microsoft.com/office/drawing/2014/main" id="{77EC3362-33CA-4C76-9F67-7374552683B7}"/>
                </a:ext>
              </a:extLst>
            </p:cNvPr>
            <p:cNvGrpSpPr/>
            <p:nvPr/>
          </p:nvGrpSpPr>
          <p:grpSpPr>
            <a:xfrm>
              <a:off x="4712022" y="1177709"/>
              <a:ext cx="2052371" cy="934375"/>
              <a:chOff x="2234534" y="1709758"/>
              <a:chExt cx="1808341" cy="2101155"/>
            </a:xfrm>
            <a:solidFill>
              <a:srgbClr val="1E82CE"/>
            </a:solidFill>
          </p:grpSpPr>
          <p:sp>
            <p:nvSpPr>
              <p:cNvPr id="38" name="Rounded Rectangle 11">
                <a:extLst>
                  <a:ext uri="{FF2B5EF4-FFF2-40B4-BE49-F238E27FC236}">
                    <a16:creationId xmlns:a16="http://schemas.microsoft.com/office/drawing/2014/main" id="{CCF48170-160E-44E4-88E8-BC22EE8B6410}"/>
                  </a:ext>
                </a:extLst>
              </p:cNvPr>
              <p:cNvSpPr/>
              <p:nvPr/>
            </p:nvSpPr>
            <p:spPr>
              <a:xfrm>
                <a:off x="2234534" y="1709758"/>
                <a:ext cx="1808341" cy="2101155"/>
              </a:xfrm>
              <a:prstGeom prst="roundRect">
                <a:avLst>
                  <a:gd name="adj" fmla="val 10000"/>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Rounded Rectangle 4">
                <a:extLst>
                  <a:ext uri="{FF2B5EF4-FFF2-40B4-BE49-F238E27FC236}">
                    <a16:creationId xmlns:a16="http://schemas.microsoft.com/office/drawing/2014/main" id="{C8C6CB55-A772-4250-AE40-46950261D56A}"/>
                  </a:ext>
                </a:extLst>
              </p:cNvPr>
              <p:cNvSpPr txBox="1"/>
              <p:nvPr/>
            </p:nvSpPr>
            <p:spPr>
              <a:xfrm>
                <a:off x="2299887" y="2012531"/>
                <a:ext cx="1674077" cy="161196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endParaRPr lang="en-US" sz="1050" b="1" dirty="0">
                  <a:solidFill>
                    <a:prstClr val="white"/>
                  </a:solidFill>
                </a:endParaRPr>
              </a:p>
              <a:p>
                <a:pPr algn="ctr" defTabSz="433388">
                  <a:lnSpc>
                    <a:spcPct val="90000"/>
                  </a:lnSpc>
                  <a:spcAft>
                    <a:spcPct val="35000"/>
                  </a:spcAft>
                </a:pPr>
                <a:r>
                  <a:rPr lang="en-US" sz="1400" b="1" dirty="0">
                    <a:solidFill>
                      <a:prstClr val="white"/>
                    </a:solidFill>
                  </a:rPr>
                  <a:t>Continually validate c</a:t>
                </a:r>
                <a:r>
                  <a:rPr lang="en-US" sz="1400" b="1" dirty="0"/>
                  <a:t>ompliance and network segmentation</a:t>
                </a:r>
                <a:endParaRPr lang="en-US" sz="1400" dirty="0"/>
              </a:p>
              <a:p>
                <a:pPr algn="ctr"/>
                <a:endParaRPr lang="en-US" sz="1050" dirty="0"/>
              </a:p>
            </p:txBody>
          </p:sp>
        </p:grpSp>
        <p:grpSp>
          <p:nvGrpSpPr>
            <p:cNvPr id="26" name="Group 25">
              <a:extLst>
                <a:ext uri="{FF2B5EF4-FFF2-40B4-BE49-F238E27FC236}">
                  <a16:creationId xmlns:a16="http://schemas.microsoft.com/office/drawing/2014/main" id="{7F05ADF4-AFE7-49C0-8225-42AB77B7C834}"/>
                </a:ext>
              </a:extLst>
            </p:cNvPr>
            <p:cNvGrpSpPr/>
            <p:nvPr/>
          </p:nvGrpSpPr>
          <p:grpSpPr>
            <a:xfrm>
              <a:off x="4745258" y="2287191"/>
              <a:ext cx="1958154" cy="1205384"/>
              <a:chOff x="4745258" y="2287191"/>
              <a:chExt cx="1958154" cy="1205384"/>
            </a:xfrm>
          </p:grpSpPr>
          <p:grpSp>
            <p:nvGrpSpPr>
              <p:cNvPr id="31" name="Group 30">
                <a:extLst>
                  <a:ext uri="{FF2B5EF4-FFF2-40B4-BE49-F238E27FC236}">
                    <a16:creationId xmlns:a16="http://schemas.microsoft.com/office/drawing/2014/main" id="{1C59A1DF-2120-455F-A083-2FB24C47D8B8}"/>
                  </a:ext>
                </a:extLst>
              </p:cNvPr>
              <p:cNvGrpSpPr/>
              <p:nvPr/>
            </p:nvGrpSpPr>
            <p:grpSpPr>
              <a:xfrm>
                <a:off x="4745258" y="2287191"/>
                <a:ext cx="1958154" cy="1205384"/>
                <a:chOff x="6799206" y="2653527"/>
                <a:chExt cx="1958154" cy="1205384"/>
              </a:xfrm>
            </p:grpSpPr>
            <p:sp>
              <p:nvSpPr>
                <p:cNvPr id="33" name="Rounded Rectangle 83">
                  <a:extLst>
                    <a:ext uri="{FF2B5EF4-FFF2-40B4-BE49-F238E27FC236}">
                      <a16:creationId xmlns:a16="http://schemas.microsoft.com/office/drawing/2014/main" id="{BC17297C-FB60-42CC-B7A4-F247359F3D06}"/>
                    </a:ext>
                  </a:extLst>
                </p:cNvPr>
                <p:cNvSpPr/>
                <p:nvPr/>
              </p:nvSpPr>
              <p:spPr>
                <a:xfrm>
                  <a:off x="6799206" y="2883032"/>
                  <a:ext cx="1958154" cy="97587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ounded Rectangle 84">
                  <a:extLst>
                    <a:ext uri="{FF2B5EF4-FFF2-40B4-BE49-F238E27FC236}">
                      <a16:creationId xmlns:a16="http://schemas.microsoft.com/office/drawing/2014/main" id="{971B09DA-ABCF-4A33-A9BE-40C8D549ABB0}"/>
                    </a:ext>
                  </a:extLst>
                </p:cNvPr>
                <p:cNvSpPr/>
                <p:nvPr/>
              </p:nvSpPr>
              <p:spPr>
                <a:xfrm>
                  <a:off x="6916777" y="2653527"/>
                  <a:ext cx="660468" cy="393217"/>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SIEM</a:t>
                  </a:r>
                </a:p>
              </p:txBody>
            </p:sp>
            <p:pic>
              <p:nvPicPr>
                <p:cNvPr id="35" name="Picture 34">
                  <a:extLst>
                    <a:ext uri="{FF2B5EF4-FFF2-40B4-BE49-F238E27FC236}">
                      <a16:creationId xmlns:a16="http://schemas.microsoft.com/office/drawing/2014/main" id="{B97DAEB2-959A-42D5-A4F1-61079F0427EC}"/>
                    </a:ext>
                  </a:extLst>
                </p:cNvPr>
                <p:cNvPicPr>
                  <a:picLocks noChangeAspect="1"/>
                </p:cNvPicPr>
                <p:nvPr/>
              </p:nvPicPr>
              <p:blipFill>
                <a:blip r:embed="rId10"/>
                <a:stretch>
                  <a:fillRect/>
                </a:stretch>
              </p:blipFill>
              <p:spPr>
                <a:xfrm>
                  <a:off x="7010266" y="3091318"/>
                  <a:ext cx="660468" cy="369862"/>
                </a:xfrm>
                <a:prstGeom prst="rect">
                  <a:avLst/>
                </a:prstGeom>
              </p:spPr>
            </p:pic>
            <p:pic>
              <p:nvPicPr>
                <p:cNvPr id="36" name="Picture 35">
                  <a:extLst>
                    <a:ext uri="{FF2B5EF4-FFF2-40B4-BE49-F238E27FC236}">
                      <a16:creationId xmlns:a16="http://schemas.microsoft.com/office/drawing/2014/main" id="{3ABFC572-6AF3-4EE7-8060-5A919761D3A2}"/>
                    </a:ext>
                  </a:extLst>
                </p:cNvPr>
                <p:cNvPicPr>
                  <a:picLocks noChangeAspect="1"/>
                </p:cNvPicPr>
                <p:nvPr/>
              </p:nvPicPr>
              <p:blipFill rotWithShape="1">
                <a:blip r:embed="rId11"/>
                <a:srcRect t="34606" b="31392"/>
                <a:stretch/>
              </p:blipFill>
              <p:spPr>
                <a:xfrm>
                  <a:off x="7844835" y="3116566"/>
                  <a:ext cx="711200" cy="241822"/>
                </a:xfrm>
                <a:prstGeom prst="rect">
                  <a:avLst/>
                </a:prstGeom>
              </p:spPr>
            </p:pic>
            <p:pic>
              <p:nvPicPr>
                <p:cNvPr id="37" name="Picture 36">
                  <a:extLst>
                    <a:ext uri="{FF2B5EF4-FFF2-40B4-BE49-F238E27FC236}">
                      <a16:creationId xmlns:a16="http://schemas.microsoft.com/office/drawing/2014/main" id="{EC1BD89B-C4E8-471D-8882-BD993B9A32C1}"/>
                    </a:ext>
                  </a:extLst>
                </p:cNvPr>
                <p:cNvPicPr>
                  <a:picLocks noChangeAspect="1"/>
                </p:cNvPicPr>
                <p:nvPr/>
              </p:nvPicPr>
              <p:blipFill>
                <a:blip r:embed="rId12"/>
                <a:stretch>
                  <a:fillRect/>
                </a:stretch>
              </p:blipFill>
              <p:spPr>
                <a:xfrm>
                  <a:off x="7040966" y="3477296"/>
                  <a:ext cx="657340" cy="222537"/>
                </a:xfrm>
                <a:prstGeom prst="rect">
                  <a:avLst/>
                </a:prstGeom>
              </p:spPr>
            </p:pic>
          </p:grpSp>
          <p:pic>
            <p:nvPicPr>
              <p:cNvPr id="32" name="Picture 31">
                <a:extLst>
                  <a:ext uri="{FF2B5EF4-FFF2-40B4-BE49-F238E27FC236}">
                    <a16:creationId xmlns:a16="http://schemas.microsoft.com/office/drawing/2014/main" id="{F5C8CD24-F5F9-4C2D-93DA-F244CA62A090}"/>
                  </a:ext>
                </a:extLst>
              </p:cNvPr>
              <p:cNvPicPr>
                <a:picLocks noChangeAspect="1"/>
              </p:cNvPicPr>
              <p:nvPr/>
            </p:nvPicPr>
            <p:blipFill rotWithShape="1">
              <a:blip r:embed="rId13"/>
              <a:srcRect l="2618" t="16101" r="61192" b="11432"/>
              <a:stretch/>
            </p:blipFill>
            <p:spPr>
              <a:xfrm>
                <a:off x="5845368" y="3061574"/>
                <a:ext cx="487365" cy="288982"/>
              </a:xfrm>
              <a:prstGeom prst="rect">
                <a:avLst/>
              </a:prstGeom>
            </p:spPr>
          </p:pic>
        </p:grpSp>
        <p:grpSp>
          <p:nvGrpSpPr>
            <p:cNvPr id="27" name="Group 26">
              <a:extLst>
                <a:ext uri="{FF2B5EF4-FFF2-40B4-BE49-F238E27FC236}">
                  <a16:creationId xmlns:a16="http://schemas.microsoft.com/office/drawing/2014/main" id="{A9061D2F-1F74-4842-B096-FB9EA1831262}"/>
                </a:ext>
              </a:extLst>
            </p:cNvPr>
            <p:cNvGrpSpPr/>
            <p:nvPr/>
          </p:nvGrpSpPr>
          <p:grpSpPr>
            <a:xfrm>
              <a:off x="4769872" y="3525396"/>
              <a:ext cx="1933540" cy="826215"/>
              <a:chOff x="667192" y="2412667"/>
              <a:chExt cx="1714285" cy="826215"/>
            </a:xfrm>
          </p:grpSpPr>
          <p:sp>
            <p:nvSpPr>
              <p:cNvPr id="28" name="Rounded Rectangle 89">
                <a:extLst>
                  <a:ext uri="{FF2B5EF4-FFF2-40B4-BE49-F238E27FC236}">
                    <a16:creationId xmlns:a16="http://schemas.microsoft.com/office/drawing/2014/main" id="{90DA06E9-3767-4E80-A01C-FAC1542F0F85}"/>
                  </a:ext>
                </a:extLst>
              </p:cNvPr>
              <p:cNvSpPr/>
              <p:nvPr/>
            </p:nvSpPr>
            <p:spPr>
              <a:xfrm>
                <a:off x="667192" y="2553295"/>
                <a:ext cx="1714285" cy="6855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90">
                <a:extLst>
                  <a:ext uri="{FF2B5EF4-FFF2-40B4-BE49-F238E27FC236}">
                    <a16:creationId xmlns:a16="http://schemas.microsoft.com/office/drawing/2014/main" id="{2200316C-990F-4CD7-BC52-4C5E48C86CC9}"/>
                  </a:ext>
                </a:extLst>
              </p:cNvPr>
              <p:cNvSpPr/>
              <p:nvPr/>
            </p:nvSpPr>
            <p:spPr>
              <a:xfrm>
                <a:off x="784763" y="2412667"/>
                <a:ext cx="550419" cy="304340"/>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ITSM</a:t>
                </a:r>
              </a:p>
            </p:txBody>
          </p:sp>
          <p:pic>
            <p:nvPicPr>
              <p:cNvPr id="30" name="Picture 29">
                <a:extLst>
                  <a:ext uri="{FF2B5EF4-FFF2-40B4-BE49-F238E27FC236}">
                    <a16:creationId xmlns:a16="http://schemas.microsoft.com/office/drawing/2014/main" id="{68320CA7-A60B-461A-A26C-D5B973BE6EE8}"/>
                  </a:ext>
                </a:extLst>
              </p:cNvPr>
              <p:cNvPicPr>
                <a:picLocks noChangeAspect="1"/>
              </p:cNvPicPr>
              <p:nvPr/>
            </p:nvPicPr>
            <p:blipFill rotWithShape="1">
              <a:blip r:embed="rId14"/>
              <a:srcRect t="1" b="-49892"/>
              <a:stretch/>
            </p:blipFill>
            <p:spPr>
              <a:xfrm>
                <a:off x="802717" y="2902324"/>
                <a:ext cx="925255" cy="205641"/>
              </a:xfrm>
              <a:prstGeom prst="rect">
                <a:avLst/>
              </a:prstGeom>
            </p:spPr>
          </p:pic>
        </p:grpSp>
      </p:grpSp>
      <p:grpSp>
        <p:nvGrpSpPr>
          <p:cNvPr id="40" name="Group 39">
            <a:extLst>
              <a:ext uri="{FF2B5EF4-FFF2-40B4-BE49-F238E27FC236}">
                <a16:creationId xmlns:a16="http://schemas.microsoft.com/office/drawing/2014/main" id="{C9BD77DF-8A6F-4783-951B-A6C4D3D209B5}"/>
              </a:ext>
            </a:extLst>
          </p:cNvPr>
          <p:cNvGrpSpPr/>
          <p:nvPr/>
        </p:nvGrpSpPr>
        <p:grpSpPr>
          <a:xfrm>
            <a:off x="6954438" y="1033870"/>
            <a:ext cx="2052371" cy="1975012"/>
            <a:chOff x="6954438" y="1163077"/>
            <a:chExt cx="2052371" cy="1975012"/>
          </a:xfrm>
        </p:grpSpPr>
        <p:grpSp>
          <p:nvGrpSpPr>
            <p:cNvPr id="41" name="Group 40">
              <a:extLst>
                <a:ext uri="{FF2B5EF4-FFF2-40B4-BE49-F238E27FC236}">
                  <a16:creationId xmlns:a16="http://schemas.microsoft.com/office/drawing/2014/main" id="{2D83F089-CCBD-40BB-AE30-B2F71DC86B5E}"/>
                </a:ext>
              </a:extLst>
            </p:cNvPr>
            <p:cNvGrpSpPr/>
            <p:nvPr/>
          </p:nvGrpSpPr>
          <p:grpSpPr>
            <a:xfrm>
              <a:off x="6954438" y="1163077"/>
              <a:ext cx="2052371" cy="934376"/>
              <a:chOff x="196673" y="1731789"/>
              <a:chExt cx="1557516" cy="2035062"/>
            </a:xfrm>
            <a:solidFill>
              <a:srgbClr val="405D00"/>
            </a:solidFill>
          </p:grpSpPr>
          <p:sp>
            <p:nvSpPr>
              <p:cNvPr id="48" name="Rounded Rectangle 8">
                <a:extLst>
                  <a:ext uri="{FF2B5EF4-FFF2-40B4-BE49-F238E27FC236}">
                    <a16:creationId xmlns:a16="http://schemas.microsoft.com/office/drawing/2014/main" id="{959A61F7-60BA-4755-BB78-2FCB7607039C}"/>
                  </a:ext>
                </a:extLst>
              </p:cNvPr>
              <p:cNvSpPr/>
              <p:nvPr/>
            </p:nvSpPr>
            <p:spPr>
              <a:xfrm>
                <a:off x="196673" y="1731789"/>
                <a:ext cx="1557516" cy="2035062"/>
              </a:xfrm>
              <a:prstGeom prst="roundRect">
                <a:avLst>
                  <a:gd name="adj" fmla="val 10000"/>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49" name="Rounded Rectangle 4">
                <a:extLst>
                  <a:ext uri="{FF2B5EF4-FFF2-40B4-BE49-F238E27FC236}">
                    <a16:creationId xmlns:a16="http://schemas.microsoft.com/office/drawing/2014/main" id="{55B3A1A7-82EA-489A-9394-C93DBD70C713}"/>
                  </a:ext>
                </a:extLst>
              </p:cNvPr>
              <p:cNvSpPr txBox="1"/>
              <p:nvPr/>
            </p:nvSpPr>
            <p:spPr>
              <a:xfrm>
                <a:off x="242291" y="1931478"/>
                <a:ext cx="1466280" cy="173483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66725">
                  <a:lnSpc>
                    <a:spcPct val="90000"/>
                  </a:lnSpc>
                  <a:spcAft>
                    <a:spcPct val="35000"/>
                  </a:spcAft>
                </a:pPr>
                <a:r>
                  <a:rPr lang="en-US" sz="1400" b="1" dirty="0"/>
                  <a:t>Measure your security posture, prioritize vulnerabilities</a:t>
                </a:r>
              </a:p>
            </p:txBody>
          </p:sp>
        </p:grpSp>
        <p:grpSp>
          <p:nvGrpSpPr>
            <p:cNvPr id="42" name="Group 41">
              <a:extLst>
                <a:ext uri="{FF2B5EF4-FFF2-40B4-BE49-F238E27FC236}">
                  <a16:creationId xmlns:a16="http://schemas.microsoft.com/office/drawing/2014/main" id="{8340939C-DE8E-48A0-AA3E-205039B11AD4}"/>
                </a:ext>
              </a:extLst>
            </p:cNvPr>
            <p:cNvGrpSpPr/>
            <p:nvPr/>
          </p:nvGrpSpPr>
          <p:grpSpPr>
            <a:xfrm>
              <a:off x="7048655" y="2311874"/>
              <a:ext cx="1958154" cy="826215"/>
              <a:chOff x="7048655" y="2311874"/>
              <a:chExt cx="1958154" cy="826215"/>
            </a:xfrm>
          </p:grpSpPr>
          <p:grpSp>
            <p:nvGrpSpPr>
              <p:cNvPr id="43" name="Group 42">
                <a:extLst>
                  <a:ext uri="{FF2B5EF4-FFF2-40B4-BE49-F238E27FC236}">
                    <a16:creationId xmlns:a16="http://schemas.microsoft.com/office/drawing/2014/main" id="{A6E2E57A-624B-47D9-9515-85E3A0EBD446}"/>
                  </a:ext>
                </a:extLst>
              </p:cNvPr>
              <p:cNvGrpSpPr/>
              <p:nvPr/>
            </p:nvGrpSpPr>
            <p:grpSpPr>
              <a:xfrm>
                <a:off x="7048655" y="2311874"/>
                <a:ext cx="1958154" cy="826215"/>
                <a:chOff x="1433899" y="1466243"/>
                <a:chExt cx="1958154" cy="826215"/>
              </a:xfrm>
            </p:grpSpPr>
            <p:sp>
              <p:nvSpPr>
                <p:cNvPr id="45" name="Rounded Rectangle 79">
                  <a:extLst>
                    <a:ext uri="{FF2B5EF4-FFF2-40B4-BE49-F238E27FC236}">
                      <a16:creationId xmlns:a16="http://schemas.microsoft.com/office/drawing/2014/main" id="{4CE65D7F-E4AB-4132-8EA7-3969C26F8EA2}"/>
                    </a:ext>
                  </a:extLst>
                </p:cNvPr>
                <p:cNvSpPr/>
                <p:nvPr/>
              </p:nvSpPr>
              <p:spPr>
                <a:xfrm>
                  <a:off x="1433899" y="1606871"/>
                  <a:ext cx="1958154" cy="685587"/>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80">
                  <a:extLst>
                    <a:ext uri="{FF2B5EF4-FFF2-40B4-BE49-F238E27FC236}">
                      <a16:creationId xmlns:a16="http://schemas.microsoft.com/office/drawing/2014/main" id="{6EB3191A-5C09-40D5-87F6-0918B368A2E2}"/>
                    </a:ext>
                  </a:extLst>
                </p:cNvPr>
                <p:cNvSpPr/>
                <p:nvPr/>
              </p:nvSpPr>
              <p:spPr>
                <a:xfrm>
                  <a:off x="1551469" y="1466243"/>
                  <a:ext cx="1513525" cy="304340"/>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r>
                    <a:rPr lang="en-US" sz="1100" dirty="0">
                      <a:solidFill>
                        <a:schemeClr val="tx1"/>
                      </a:solidFill>
                    </a:rPr>
                    <a:t>Risk Management</a:t>
                  </a:r>
                </a:p>
              </p:txBody>
            </p:sp>
            <p:pic>
              <p:nvPicPr>
                <p:cNvPr id="47" name="Picture 46">
                  <a:extLst>
                    <a:ext uri="{FF2B5EF4-FFF2-40B4-BE49-F238E27FC236}">
                      <a16:creationId xmlns:a16="http://schemas.microsoft.com/office/drawing/2014/main" id="{8ABE151F-C749-437A-9A1E-138F6329E806}"/>
                    </a:ext>
                  </a:extLst>
                </p:cNvPr>
                <p:cNvPicPr>
                  <a:picLocks noChangeAspect="1"/>
                </p:cNvPicPr>
                <p:nvPr/>
              </p:nvPicPr>
              <p:blipFill rotWithShape="1">
                <a:blip r:embed="rId15"/>
                <a:srcRect b="33763"/>
                <a:stretch/>
              </p:blipFill>
              <p:spPr>
                <a:xfrm>
                  <a:off x="1585535" y="1804520"/>
                  <a:ext cx="747162" cy="353496"/>
                </a:xfrm>
                <a:prstGeom prst="rect">
                  <a:avLst/>
                </a:prstGeom>
              </p:spPr>
            </p:pic>
          </p:grpSp>
          <p:pic>
            <p:nvPicPr>
              <p:cNvPr id="44" name="Picture 43">
                <a:extLst>
                  <a:ext uri="{FF2B5EF4-FFF2-40B4-BE49-F238E27FC236}">
                    <a16:creationId xmlns:a16="http://schemas.microsoft.com/office/drawing/2014/main" id="{92F2287D-61AA-402D-8733-39A710FE7EF2}"/>
                  </a:ext>
                </a:extLst>
              </p:cNvPr>
              <p:cNvPicPr>
                <a:picLocks noChangeAspect="1"/>
              </p:cNvPicPr>
              <p:nvPr/>
            </p:nvPicPr>
            <p:blipFill>
              <a:blip r:embed="rId10"/>
              <a:stretch>
                <a:fillRect/>
              </a:stretch>
            </p:blipFill>
            <p:spPr>
              <a:xfrm>
                <a:off x="8022925" y="2687893"/>
                <a:ext cx="660468" cy="369862"/>
              </a:xfrm>
              <a:prstGeom prst="rect">
                <a:avLst/>
              </a:prstGeom>
            </p:spPr>
          </p:pic>
        </p:grpSp>
      </p:grpSp>
      <p:grpSp>
        <p:nvGrpSpPr>
          <p:cNvPr id="50" name="Group 49">
            <a:extLst>
              <a:ext uri="{FF2B5EF4-FFF2-40B4-BE49-F238E27FC236}">
                <a16:creationId xmlns:a16="http://schemas.microsoft.com/office/drawing/2014/main" id="{06E2BD70-353E-48F9-BF3A-0F6B6341CC4E}"/>
              </a:ext>
            </a:extLst>
          </p:cNvPr>
          <p:cNvGrpSpPr/>
          <p:nvPr/>
        </p:nvGrpSpPr>
        <p:grpSpPr>
          <a:xfrm>
            <a:off x="308595" y="970266"/>
            <a:ext cx="2126214" cy="4001958"/>
            <a:chOff x="308595" y="1099473"/>
            <a:chExt cx="2126214" cy="4001958"/>
          </a:xfrm>
        </p:grpSpPr>
        <p:grpSp>
          <p:nvGrpSpPr>
            <p:cNvPr id="51" name="Group 50">
              <a:extLst>
                <a:ext uri="{FF2B5EF4-FFF2-40B4-BE49-F238E27FC236}">
                  <a16:creationId xmlns:a16="http://schemas.microsoft.com/office/drawing/2014/main" id="{3BC153FC-A768-4A8A-A2A4-474925F01AE7}"/>
                </a:ext>
              </a:extLst>
            </p:cNvPr>
            <p:cNvGrpSpPr/>
            <p:nvPr/>
          </p:nvGrpSpPr>
          <p:grpSpPr>
            <a:xfrm>
              <a:off x="344725" y="1099473"/>
              <a:ext cx="2090084" cy="1001387"/>
              <a:chOff x="4393509" y="1673647"/>
              <a:chExt cx="1557516" cy="2151345"/>
            </a:xfrm>
            <a:solidFill>
              <a:srgbClr val="ED1B26"/>
            </a:solidFill>
          </p:grpSpPr>
          <p:sp>
            <p:nvSpPr>
              <p:cNvPr id="88" name="Rounded Rectangle 14">
                <a:extLst>
                  <a:ext uri="{FF2B5EF4-FFF2-40B4-BE49-F238E27FC236}">
                    <a16:creationId xmlns:a16="http://schemas.microsoft.com/office/drawing/2014/main" id="{C3EAEA6F-60CE-491A-BC67-3438FB4DC8DA}"/>
                  </a:ext>
                </a:extLst>
              </p:cNvPr>
              <p:cNvSpPr/>
              <p:nvPr/>
            </p:nvSpPr>
            <p:spPr>
              <a:xfrm>
                <a:off x="4393509" y="1673647"/>
                <a:ext cx="1557516" cy="2151345"/>
              </a:xfrm>
              <a:prstGeom prst="roundRect">
                <a:avLst>
                  <a:gd name="adj" fmla="val 10000"/>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9" name="Rounded Rectangle 4">
                <a:extLst>
                  <a:ext uri="{FF2B5EF4-FFF2-40B4-BE49-F238E27FC236}">
                    <a16:creationId xmlns:a16="http://schemas.microsoft.com/office/drawing/2014/main" id="{C4C8CD3A-1F57-4F90-9EB5-31985B60E4C4}"/>
                  </a:ext>
                </a:extLst>
              </p:cNvPr>
              <p:cNvSpPr txBox="1"/>
              <p:nvPr/>
            </p:nvSpPr>
            <p:spPr>
              <a:xfrm>
                <a:off x="4439127" y="1719265"/>
                <a:ext cx="1466280" cy="20601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6670" tIns="20003" rIns="26670" bIns="20003" numCol="1" spcCol="1270" anchor="ctr" anchorCtr="0">
                <a:noAutofit/>
              </a:bodyPr>
              <a:lstStyle/>
              <a:p>
                <a:pPr algn="ctr" defTabSz="433388">
                  <a:lnSpc>
                    <a:spcPct val="90000"/>
                  </a:lnSpc>
                  <a:spcAft>
                    <a:spcPct val="35000"/>
                  </a:spcAft>
                </a:pPr>
                <a:r>
                  <a:rPr lang="en-US" sz="1400" b="1" dirty="0">
                    <a:solidFill>
                      <a:prstClr val="white"/>
                    </a:solidFill>
                  </a:rPr>
                  <a:t>Reconcile network inventory and secure your configurations </a:t>
                </a:r>
              </a:p>
            </p:txBody>
          </p:sp>
        </p:grpSp>
        <p:grpSp>
          <p:nvGrpSpPr>
            <p:cNvPr id="52" name="Group 51">
              <a:extLst>
                <a:ext uri="{FF2B5EF4-FFF2-40B4-BE49-F238E27FC236}">
                  <a16:creationId xmlns:a16="http://schemas.microsoft.com/office/drawing/2014/main" id="{17DC0CB0-6600-4A1E-86F4-D3086978F5FB}"/>
                </a:ext>
              </a:extLst>
            </p:cNvPr>
            <p:cNvGrpSpPr/>
            <p:nvPr/>
          </p:nvGrpSpPr>
          <p:grpSpPr>
            <a:xfrm>
              <a:off x="308595" y="3247979"/>
              <a:ext cx="2107804" cy="1086529"/>
              <a:chOff x="418036" y="2582688"/>
              <a:chExt cx="2153405" cy="1328462"/>
            </a:xfrm>
          </p:grpSpPr>
          <p:sp>
            <p:nvSpPr>
              <p:cNvPr id="74" name="Rounded Rectangle 30">
                <a:extLst>
                  <a:ext uri="{FF2B5EF4-FFF2-40B4-BE49-F238E27FC236}">
                    <a16:creationId xmlns:a16="http://schemas.microsoft.com/office/drawing/2014/main" id="{04CEBBC7-A7CA-4C7D-B66F-8ACA2F1D93A7}"/>
                  </a:ext>
                </a:extLst>
              </p:cNvPr>
              <p:cNvSpPr/>
              <p:nvPr/>
            </p:nvSpPr>
            <p:spPr>
              <a:xfrm>
                <a:off x="418036" y="2664487"/>
                <a:ext cx="2153405" cy="1246663"/>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5" name="Picture 74" descr="A close up of a logo&#10;&#10;Description automatically generated">
                <a:extLst>
                  <a:ext uri="{FF2B5EF4-FFF2-40B4-BE49-F238E27FC236}">
                    <a16:creationId xmlns:a16="http://schemas.microsoft.com/office/drawing/2014/main" id="{3E4E3502-4531-4B81-9C0D-4C95E3CBDA9F}"/>
                  </a:ext>
                </a:extLst>
              </p:cNvPr>
              <p:cNvPicPr>
                <a:picLocks noChangeAspect="1"/>
              </p:cNvPicPr>
              <p:nvPr/>
            </p:nvPicPr>
            <p:blipFill rotWithShape="1">
              <a:blip r:embed="rId16"/>
              <a:srcRect t="17695" b="24017"/>
              <a:stretch/>
            </p:blipFill>
            <p:spPr>
              <a:xfrm>
                <a:off x="481357" y="3655176"/>
                <a:ext cx="594054" cy="172376"/>
              </a:xfrm>
              <a:prstGeom prst="rect">
                <a:avLst/>
              </a:prstGeom>
            </p:spPr>
          </p:pic>
          <p:pic>
            <p:nvPicPr>
              <p:cNvPr id="76" name="Picture 75">
                <a:extLst>
                  <a:ext uri="{FF2B5EF4-FFF2-40B4-BE49-F238E27FC236}">
                    <a16:creationId xmlns:a16="http://schemas.microsoft.com/office/drawing/2014/main" id="{5E477D5F-03E9-4BE7-92BB-8D2157B828CA}"/>
                  </a:ext>
                </a:extLst>
              </p:cNvPr>
              <p:cNvPicPr>
                <a:picLocks noChangeAspect="1"/>
              </p:cNvPicPr>
              <p:nvPr/>
            </p:nvPicPr>
            <p:blipFill>
              <a:blip r:embed="rId17"/>
              <a:stretch>
                <a:fillRect/>
              </a:stretch>
            </p:blipFill>
            <p:spPr>
              <a:xfrm>
                <a:off x="1863087" y="2696208"/>
                <a:ext cx="597334" cy="588883"/>
              </a:xfrm>
              <a:prstGeom prst="rect">
                <a:avLst/>
              </a:prstGeom>
            </p:spPr>
          </p:pic>
          <p:pic>
            <p:nvPicPr>
              <p:cNvPr id="77" name="Picture 76">
                <a:extLst>
                  <a:ext uri="{FF2B5EF4-FFF2-40B4-BE49-F238E27FC236}">
                    <a16:creationId xmlns:a16="http://schemas.microsoft.com/office/drawing/2014/main" id="{FA27ECB0-E5EC-4E7D-81EF-6AC4C9E2B08D}"/>
                  </a:ext>
                </a:extLst>
              </p:cNvPr>
              <p:cNvPicPr>
                <a:picLocks noChangeAspect="1"/>
              </p:cNvPicPr>
              <p:nvPr/>
            </p:nvPicPr>
            <p:blipFill rotWithShape="1">
              <a:blip r:embed="rId18"/>
              <a:srcRect t="29599" b="26561"/>
              <a:stretch/>
            </p:blipFill>
            <p:spPr>
              <a:xfrm>
                <a:off x="1131729" y="2873379"/>
                <a:ext cx="615742" cy="266126"/>
              </a:xfrm>
              <a:prstGeom prst="rect">
                <a:avLst/>
              </a:prstGeom>
            </p:spPr>
          </p:pic>
          <p:pic>
            <p:nvPicPr>
              <p:cNvPr id="78" name="Picture 77">
                <a:extLst>
                  <a:ext uri="{FF2B5EF4-FFF2-40B4-BE49-F238E27FC236}">
                    <a16:creationId xmlns:a16="http://schemas.microsoft.com/office/drawing/2014/main" id="{FC1B6768-7550-489F-9B3A-C1E2297DEB9D}"/>
                  </a:ext>
                </a:extLst>
              </p:cNvPr>
              <p:cNvPicPr>
                <a:picLocks noChangeAspect="1"/>
              </p:cNvPicPr>
              <p:nvPr/>
            </p:nvPicPr>
            <p:blipFill>
              <a:blip r:embed="rId19"/>
              <a:stretch>
                <a:fillRect/>
              </a:stretch>
            </p:blipFill>
            <p:spPr>
              <a:xfrm>
                <a:off x="593032" y="2865488"/>
                <a:ext cx="450079" cy="233380"/>
              </a:xfrm>
              <a:prstGeom prst="rect">
                <a:avLst/>
              </a:prstGeom>
            </p:spPr>
          </p:pic>
          <p:sp>
            <p:nvSpPr>
              <p:cNvPr id="79" name="Rounded Rectangle 35">
                <a:extLst>
                  <a:ext uri="{FF2B5EF4-FFF2-40B4-BE49-F238E27FC236}">
                    <a16:creationId xmlns:a16="http://schemas.microsoft.com/office/drawing/2014/main" id="{C0205836-FCE1-4543-900F-C0CE1E802038}"/>
                  </a:ext>
                </a:extLst>
              </p:cNvPr>
              <p:cNvSpPr/>
              <p:nvPr/>
            </p:nvSpPr>
            <p:spPr>
              <a:xfrm>
                <a:off x="482813" y="2582688"/>
                <a:ext cx="1817203" cy="223660"/>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Firewall - LB – Routers - Switches</a:t>
                </a:r>
              </a:p>
            </p:txBody>
          </p:sp>
          <p:pic>
            <p:nvPicPr>
              <p:cNvPr id="80" name="Picture 79">
                <a:extLst>
                  <a:ext uri="{FF2B5EF4-FFF2-40B4-BE49-F238E27FC236}">
                    <a16:creationId xmlns:a16="http://schemas.microsoft.com/office/drawing/2014/main" id="{B362539C-CA05-4EFE-B9CD-D14315062DB1}"/>
                  </a:ext>
                </a:extLst>
              </p:cNvPr>
              <p:cNvPicPr>
                <a:picLocks noChangeAspect="1"/>
              </p:cNvPicPr>
              <p:nvPr/>
            </p:nvPicPr>
            <p:blipFill rotWithShape="1">
              <a:blip r:embed="rId20"/>
              <a:srcRect l="5724" t="-1" r="5156" b="8804"/>
              <a:stretch/>
            </p:blipFill>
            <p:spPr>
              <a:xfrm>
                <a:off x="419849" y="3199971"/>
                <a:ext cx="691717" cy="200690"/>
              </a:xfrm>
              <a:prstGeom prst="rect">
                <a:avLst/>
              </a:prstGeom>
            </p:spPr>
          </p:pic>
          <p:pic>
            <p:nvPicPr>
              <p:cNvPr id="81" name="Picture 80">
                <a:extLst>
                  <a:ext uri="{FF2B5EF4-FFF2-40B4-BE49-F238E27FC236}">
                    <a16:creationId xmlns:a16="http://schemas.microsoft.com/office/drawing/2014/main" id="{3AEC9474-DA66-4141-99D7-8B70605451B5}"/>
                  </a:ext>
                </a:extLst>
              </p:cNvPr>
              <p:cNvPicPr>
                <a:picLocks noChangeAspect="1"/>
              </p:cNvPicPr>
              <p:nvPr/>
            </p:nvPicPr>
            <p:blipFill rotWithShape="1">
              <a:blip r:embed="rId21"/>
              <a:srcRect l="21863" t="42125" r="23544" b="43003"/>
              <a:stretch/>
            </p:blipFill>
            <p:spPr>
              <a:xfrm>
                <a:off x="1083071" y="3227010"/>
                <a:ext cx="847085" cy="150009"/>
              </a:xfrm>
              <a:prstGeom prst="rect">
                <a:avLst/>
              </a:prstGeom>
            </p:spPr>
          </p:pic>
          <p:pic>
            <p:nvPicPr>
              <p:cNvPr id="82" name="Picture 81" descr="A close up of a logo&#10;&#10;Description automatically generated">
                <a:extLst>
                  <a:ext uri="{FF2B5EF4-FFF2-40B4-BE49-F238E27FC236}">
                    <a16:creationId xmlns:a16="http://schemas.microsoft.com/office/drawing/2014/main" id="{F2227F54-DA13-4808-B138-58C5CAF35BF9}"/>
                  </a:ext>
                </a:extLst>
              </p:cNvPr>
              <p:cNvPicPr>
                <a:picLocks noChangeAspect="1"/>
              </p:cNvPicPr>
              <p:nvPr/>
            </p:nvPicPr>
            <p:blipFill rotWithShape="1">
              <a:blip r:embed="rId22"/>
              <a:srcRect t="9753" b="11907"/>
              <a:stretch/>
            </p:blipFill>
            <p:spPr>
              <a:xfrm>
                <a:off x="1945493" y="3208063"/>
                <a:ext cx="594054" cy="184506"/>
              </a:xfrm>
              <a:prstGeom prst="rect">
                <a:avLst/>
              </a:prstGeom>
            </p:spPr>
          </p:pic>
          <p:pic>
            <p:nvPicPr>
              <p:cNvPr id="83" name="Picture 82">
                <a:extLst>
                  <a:ext uri="{FF2B5EF4-FFF2-40B4-BE49-F238E27FC236}">
                    <a16:creationId xmlns:a16="http://schemas.microsoft.com/office/drawing/2014/main" id="{32F9AC3C-6DF8-46E1-BBEE-0F2935DBF0F0}"/>
                  </a:ext>
                </a:extLst>
              </p:cNvPr>
              <p:cNvPicPr>
                <a:picLocks noChangeAspect="1"/>
              </p:cNvPicPr>
              <p:nvPr/>
            </p:nvPicPr>
            <p:blipFill rotWithShape="1">
              <a:blip r:embed="rId23"/>
              <a:srcRect t="27196" b="28436"/>
              <a:stretch/>
            </p:blipFill>
            <p:spPr>
              <a:xfrm>
                <a:off x="1224193" y="3696255"/>
                <a:ext cx="423792" cy="179118"/>
              </a:xfrm>
              <a:prstGeom prst="rect">
                <a:avLst/>
              </a:prstGeom>
            </p:spPr>
          </p:pic>
          <p:pic>
            <p:nvPicPr>
              <p:cNvPr id="84" name="Picture 83">
                <a:extLst>
                  <a:ext uri="{FF2B5EF4-FFF2-40B4-BE49-F238E27FC236}">
                    <a16:creationId xmlns:a16="http://schemas.microsoft.com/office/drawing/2014/main" id="{74A48D6C-6DE2-43A4-A26C-E05DD509B0E2}"/>
                  </a:ext>
                </a:extLst>
              </p:cNvPr>
              <p:cNvPicPr>
                <a:picLocks noChangeAspect="1"/>
              </p:cNvPicPr>
              <p:nvPr/>
            </p:nvPicPr>
            <p:blipFill rotWithShape="1">
              <a:blip r:embed="rId24"/>
              <a:srcRect t="33027" b="36109"/>
              <a:stretch/>
            </p:blipFill>
            <p:spPr>
              <a:xfrm>
                <a:off x="1179512" y="3473806"/>
                <a:ext cx="594054" cy="174666"/>
              </a:xfrm>
              <a:prstGeom prst="rect">
                <a:avLst/>
              </a:prstGeom>
            </p:spPr>
          </p:pic>
          <p:pic>
            <p:nvPicPr>
              <p:cNvPr id="85" name="Picture 84" descr="A screenshot of a cell phone&#10;&#10;Description automatically generated">
                <a:extLst>
                  <a:ext uri="{FF2B5EF4-FFF2-40B4-BE49-F238E27FC236}">
                    <a16:creationId xmlns:a16="http://schemas.microsoft.com/office/drawing/2014/main" id="{E6CCC25A-A525-4362-BFEC-B88AAD41CF09}"/>
                  </a:ext>
                </a:extLst>
              </p:cNvPr>
              <p:cNvPicPr>
                <a:picLocks noChangeAspect="1"/>
              </p:cNvPicPr>
              <p:nvPr/>
            </p:nvPicPr>
            <p:blipFill rotWithShape="1">
              <a:blip r:embed="rId25"/>
              <a:srcRect t="36746" b="36632"/>
              <a:stretch/>
            </p:blipFill>
            <p:spPr>
              <a:xfrm>
                <a:off x="481357" y="3487522"/>
                <a:ext cx="594054" cy="150646"/>
              </a:xfrm>
              <a:prstGeom prst="rect">
                <a:avLst/>
              </a:prstGeom>
            </p:spPr>
          </p:pic>
          <p:pic>
            <p:nvPicPr>
              <p:cNvPr id="86" name="Picture 85">
                <a:extLst>
                  <a:ext uri="{FF2B5EF4-FFF2-40B4-BE49-F238E27FC236}">
                    <a16:creationId xmlns:a16="http://schemas.microsoft.com/office/drawing/2014/main" id="{09939561-12B4-4037-9011-8478490DD7CE}"/>
                  </a:ext>
                </a:extLst>
              </p:cNvPr>
              <p:cNvPicPr>
                <a:picLocks noChangeAspect="1"/>
              </p:cNvPicPr>
              <p:nvPr/>
            </p:nvPicPr>
            <p:blipFill rotWithShape="1">
              <a:blip r:embed="rId26"/>
              <a:srcRect l="4800" t="14070" r="4537" b="11104"/>
              <a:stretch/>
            </p:blipFill>
            <p:spPr>
              <a:xfrm>
                <a:off x="1910075" y="3687169"/>
                <a:ext cx="594054" cy="177069"/>
              </a:xfrm>
              <a:prstGeom prst="rect">
                <a:avLst/>
              </a:prstGeom>
            </p:spPr>
          </p:pic>
          <p:pic>
            <p:nvPicPr>
              <p:cNvPr id="87" name="Picture 86">
                <a:extLst>
                  <a:ext uri="{FF2B5EF4-FFF2-40B4-BE49-F238E27FC236}">
                    <a16:creationId xmlns:a16="http://schemas.microsoft.com/office/drawing/2014/main" id="{7074DB66-9DA8-4979-8778-C6B1C4B5EB32}"/>
                  </a:ext>
                </a:extLst>
              </p:cNvPr>
              <p:cNvPicPr>
                <a:picLocks noChangeAspect="1"/>
              </p:cNvPicPr>
              <p:nvPr/>
            </p:nvPicPr>
            <p:blipFill rotWithShape="1">
              <a:blip r:embed="rId27"/>
              <a:srcRect l="30615" t="6828" r="26161" b="8132"/>
              <a:stretch/>
            </p:blipFill>
            <p:spPr>
              <a:xfrm>
                <a:off x="1890513" y="3460482"/>
                <a:ext cx="594054" cy="278347"/>
              </a:xfrm>
              <a:prstGeom prst="rect">
                <a:avLst/>
              </a:prstGeom>
            </p:spPr>
          </p:pic>
        </p:grpSp>
        <p:grpSp>
          <p:nvGrpSpPr>
            <p:cNvPr id="53" name="Group 52">
              <a:extLst>
                <a:ext uri="{FF2B5EF4-FFF2-40B4-BE49-F238E27FC236}">
                  <a16:creationId xmlns:a16="http://schemas.microsoft.com/office/drawing/2014/main" id="{8F78E292-A321-4495-9552-C5E79B77B053}"/>
                </a:ext>
              </a:extLst>
            </p:cNvPr>
            <p:cNvGrpSpPr/>
            <p:nvPr/>
          </p:nvGrpSpPr>
          <p:grpSpPr>
            <a:xfrm>
              <a:off x="343169" y="2102634"/>
              <a:ext cx="2073230" cy="647596"/>
              <a:chOff x="256301" y="3458148"/>
              <a:chExt cx="2073230" cy="647596"/>
            </a:xfrm>
          </p:grpSpPr>
          <p:sp>
            <p:nvSpPr>
              <p:cNvPr id="69" name="Rounded Rectangle 46">
                <a:extLst>
                  <a:ext uri="{FF2B5EF4-FFF2-40B4-BE49-F238E27FC236}">
                    <a16:creationId xmlns:a16="http://schemas.microsoft.com/office/drawing/2014/main" id="{AC14C835-C1BE-4EA7-A69D-35E01880FA1F}"/>
                  </a:ext>
                </a:extLst>
              </p:cNvPr>
              <p:cNvSpPr/>
              <p:nvPr/>
            </p:nvSpPr>
            <p:spPr>
              <a:xfrm>
                <a:off x="256301" y="3535935"/>
                <a:ext cx="2073230" cy="569809"/>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0" name="Picture 69">
                <a:extLst>
                  <a:ext uri="{FF2B5EF4-FFF2-40B4-BE49-F238E27FC236}">
                    <a16:creationId xmlns:a16="http://schemas.microsoft.com/office/drawing/2014/main" id="{50F9C958-5546-4F6F-B04E-EE82D1E5988D}"/>
                  </a:ext>
                </a:extLst>
              </p:cNvPr>
              <p:cNvPicPr>
                <a:picLocks noChangeAspect="1"/>
              </p:cNvPicPr>
              <p:nvPr/>
            </p:nvPicPr>
            <p:blipFill>
              <a:blip r:embed="rId28"/>
              <a:stretch>
                <a:fillRect/>
              </a:stretch>
            </p:blipFill>
            <p:spPr>
              <a:xfrm>
                <a:off x="335110" y="3678839"/>
                <a:ext cx="638657" cy="333750"/>
              </a:xfrm>
              <a:prstGeom prst="rect">
                <a:avLst/>
              </a:prstGeom>
            </p:spPr>
          </p:pic>
          <p:pic>
            <p:nvPicPr>
              <p:cNvPr id="71" name="Picture 70">
                <a:extLst>
                  <a:ext uri="{FF2B5EF4-FFF2-40B4-BE49-F238E27FC236}">
                    <a16:creationId xmlns:a16="http://schemas.microsoft.com/office/drawing/2014/main" id="{794ADDDB-14DB-4B18-AD8B-317C1A92B429}"/>
                  </a:ext>
                </a:extLst>
              </p:cNvPr>
              <p:cNvPicPr>
                <a:picLocks noChangeAspect="1"/>
              </p:cNvPicPr>
              <p:nvPr/>
            </p:nvPicPr>
            <p:blipFill>
              <a:blip r:embed="rId29"/>
              <a:stretch>
                <a:fillRect/>
              </a:stretch>
            </p:blipFill>
            <p:spPr>
              <a:xfrm>
                <a:off x="960640" y="3688896"/>
                <a:ext cx="642778" cy="333750"/>
              </a:xfrm>
              <a:prstGeom prst="rect">
                <a:avLst/>
              </a:prstGeom>
            </p:spPr>
          </p:pic>
          <p:pic>
            <p:nvPicPr>
              <p:cNvPr id="72" name="Picture 71">
                <a:extLst>
                  <a:ext uri="{FF2B5EF4-FFF2-40B4-BE49-F238E27FC236}">
                    <a16:creationId xmlns:a16="http://schemas.microsoft.com/office/drawing/2014/main" id="{58F3541E-9613-4407-B505-409435FC57C4}"/>
                  </a:ext>
                </a:extLst>
              </p:cNvPr>
              <p:cNvPicPr>
                <a:picLocks noChangeAspect="1"/>
              </p:cNvPicPr>
              <p:nvPr/>
            </p:nvPicPr>
            <p:blipFill rotWithShape="1">
              <a:blip r:embed="rId30"/>
              <a:srcRect t="13814"/>
              <a:stretch/>
            </p:blipFill>
            <p:spPr>
              <a:xfrm>
                <a:off x="1661579" y="3590010"/>
                <a:ext cx="569808" cy="491095"/>
              </a:xfrm>
              <a:prstGeom prst="rect">
                <a:avLst/>
              </a:prstGeom>
            </p:spPr>
          </p:pic>
          <p:sp>
            <p:nvSpPr>
              <p:cNvPr id="73" name="Rounded Rectangle 50">
                <a:extLst>
                  <a:ext uri="{FF2B5EF4-FFF2-40B4-BE49-F238E27FC236}">
                    <a16:creationId xmlns:a16="http://schemas.microsoft.com/office/drawing/2014/main" id="{6EBB8E33-0419-4BFC-9D35-23A8E44DD722}"/>
                  </a:ext>
                </a:extLst>
              </p:cNvPr>
              <p:cNvSpPr/>
              <p:nvPr/>
            </p:nvSpPr>
            <p:spPr>
              <a:xfrm>
                <a:off x="373872" y="3458148"/>
                <a:ext cx="743019" cy="223094"/>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Public Cloud</a:t>
                </a:r>
              </a:p>
            </p:txBody>
          </p:sp>
        </p:grpSp>
        <p:grpSp>
          <p:nvGrpSpPr>
            <p:cNvPr id="54" name="Group 53">
              <a:extLst>
                <a:ext uri="{FF2B5EF4-FFF2-40B4-BE49-F238E27FC236}">
                  <a16:creationId xmlns:a16="http://schemas.microsoft.com/office/drawing/2014/main" id="{1A4F4842-4362-4557-B719-61C64A9B368F}"/>
                </a:ext>
              </a:extLst>
            </p:cNvPr>
            <p:cNvGrpSpPr/>
            <p:nvPr/>
          </p:nvGrpSpPr>
          <p:grpSpPr>
            <a:xfrm>
              <a:off x="337951" y="2783767"/>
              <a:ext cx="2060729" cy="429012"/>
              <a:chOff x="312862" y="4194809"/>
              <a:chExt cx="2060729" cy="647597"/>
            </a:xfrm>
          </p:grpSpPr>
          <p:sp>
            <p:nvSpPr>
              <p:cNvPr id="65" name="Rounded Rectangle 51">
                <a:extLst>
                  <a:ext uri="{FF2B5EF4-FFF2-40B4-BE49-F238E27FC236}">
                    <a16:creationId xmlns:a16="http://schemas.microsoft.com/office/drawing/2014/main" id="{8C4BA396-E28C-4C46-8F81-DEF1B95F9730}"/>
                  </a:ext>
                </a:extLst>
              </p:cNvPr>
              <p:cNvSpPr/>
              <p:nvPr/>
            </p:nvSpPr>
            <p:spPr>
              <a:xfrm>
                <a:off x="312862" y="4272597"/>
                <a:ext cx="2060729" cy="569809"/>
              </a:xfrm>
              <a:prstGeom prst="round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ounded Rectangle 52">
                <a:extLst>
                  <a:ext uri="{FF2B5EF4-FFF2-40B4-BE49-F238E27FC236}">
                    <a16:creationId xmlns:a16="http://schemas.microsoft.com/office/drawing/2014/main" id="{798D66B9-AE9E-4EFE-92A5-145593D5C60B}"/>
                  </a:ext>
                </a:extLst>
              </p:cNvPr>
              <p:cNvSpPr/>
              <p:nvPr/>
            </p:nvSpPr>
            <p:spPr>
              <a:xfrm>
                <a:off x="430434" y="4194809"/>
                <a:ext cx="748236" cy="254956"/>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Private Cloud</a:t>
                </a:r>
              </a:p>
            </p:txBody>
          </p:sp>
          <p:pic>
            <p:nvPicPr>
              <p:cNvPr id="67" name="Picture 66" descr="A close up of a logo&#10;&#10;Description automatically generated">
                <a:extLst>
                  <a:ext uri="{FF2B5EF4-FFF2-40B4-BE49-F238E27FC236}">
                    <a16:creationId xmlns:a16="http://schemas.microsoft.com/office/drawing/2014/main" id="{D323B6D3-D13B-4154-A878-BF678CD435CF}"/>
                  </a:ext>
                </a:extLst>
              </p:cNvPr>
              <p:cNvPicPr>
                <a:picLocks noChangeAspect="1"/>
              </p:cNvPicPr>
              <p:nvPr/>
            </p:nvPicPr>
            <p:blipFill rotWithShape="1">
              <a:blip r:embed="rId31"/>
              <a:srcRect t="27161" b="25664"/>
              <a:stretch/>
            </p:blipFill>
            <p:spPr>
              <a:xfrm>
                <a:off x="430014" y="4477984"/>
                <a:ext cx="585649" cy="266966"/>
              </a:xfrm>
              <a:prstGeom prst="rect">
                <a:avLst/>
              </a:prstGeom>
            </p:spPr>
          </p:pic>
          <p:pic>
            <p:nvPicPr>
              <p:cNvPr id="68" name="Picture 67" descr="A close up of a sign&#10;&#10;Description automatically generated">
                <a:extLst>
                  <a:ext uri="{FF2B5EF4-FFF2-40B4-BE49-F238E27FC236}">
                    <a16:creationId xmlns:a16="http://schemas.microsoft.com/office/drawing/2014/main" id="{E5249197-573D-43B0-BEAB-371C42E07BB2}"/>
                  </a:ext>
                </a:extLst>
              </p:cNvPr>
              <p:cNvPicPr>
                <a:picLocks noChangeAspect="1"/>
              </p:cNvPicPr>
              <p:nvPr/>
            </p:nvPicPr>
            <p:blipFill rotWithShape="1">
              <a:blip r:embed="rId32"/>
              <a:srcRect l="4072" t="7711" r="4006" b="9243"/>
              <a:stretch/>
            </p:blipFill>
            <p:spPr>
              <a:xfrm>
                <a:off x="1112632" y="4513631"/>
                <a:ext cx="523993" cy="209290"/>
              </a:xfrm>
              <a:prstGeom prst="rect">
                <a:avLst/>
              </a:prstGeom>
            </p:spPr>
          </p:pic>
        </p:grpSp>
        <p:grpSp>
          <p:nvGrpSpPr>
            <p:cNvPr id="55" name="Group 54">
              <a:extLst>
                <a:ext uri="{FF2B5EF4-FFF2-40B4-BE49-F238E27FC236}">
                  <a16:creationId xmlns:a16="http://schemas.microsoft.com/office/drawing/2014/main" id="{C759E675-5477-4494-99A6-40C5A0FA263C}"/>
                </a:ext>
              </a:extLst>
            </p:cNvPr>
            <p:cNvGrpSpPr/>
            <p:nvPr/>
          </p:nvGrpSpPr>
          <p:grpSpPr>
            <a:xfrm>
              <a:off x="308595" y="4437630"/>
              <a:ext cx="2090085" cy="663801"/>
              <a:chOff x="5688415" y="5586555"/>
              <a:chExt cx="2516196" cy="814946"/>
            </a:xfrm>
          </p:grpSpPr>
          <p:sp>
            <p:nvSpPr>
              <p:cNvPr id="57" name="Rounded Rectangle 56">
                <a:extLst>
                  <a:ext uri="{FF2B5EF4-FFF2-40B4-BE49-F238E27FC236}">
                    <a16:creationId xmlns:a16="http://schemas.microsoft.com/office/drawing/2014/main" id="{9DBD2C3B-0951-4099-934A-786312CBF28D}"/>
                  </a:ext>
                </a:extLst>
              </p:cNvPr>
              <p:cNvSpPr/>
              <p:nvPr/>
            </p:nvSpPr>
            <p:spPr>
              <a:xfrm>
                <a:off x="5688415" y="5793315"/>
                <a:ext cx="2516196" cy="60818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57">
                <a:extLst>
                  <a:ext uri="{FF2B5EF4-FFF2-40B4-BE49-F238E27FC236}">
                    <a16:creationId xmlns:a16="http://schemas.microsoft.com/office/drawing/2014/main" id="{C37FCC71-B08F-4CBB-9A2C-B99324F8DA88}"/>
                  </a:ext>
                </a:extLst>
              </p:cNvPr>
              <p:cNvSpPr/>
              <p:nvPr/>
            </p:nvSpPr>
            <p:spPr>
              <a:xfrm>
                <a:off x="5805985" y="5586555"/>
                <a:ext cx="1353323" cy="259245"/>
              </a:xfrm>
              <a:prstGeom prst="roundRect">
                <a:avLst/>
              </a:prstGeom>
              <a:solidFill>
                <a:schemeClr val="bg1"/>
              </a:solid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Network Inventory</a:t>
                </a:r>
              </a:p>
            </p:txBody>
          </p:sp>
          <p:pic>
            <p:nvPicPr>
              <p:cNvPr id="59" name="Picture 58">
                <a:extLst>
                  <a:ext uri="{FF2B5EF4-FFF2-40B4-BE49-F238E27FC236}">
                    <a16:creationId xmlns:a16="http://schemas.microsoft.com/office/drawing/2014/main" id="{4C0D4AC0-28D8-4F65-83B3-244DC26CD63F}"/>
                  </a:ext>
                </a:extLst>
              </p:cNvPr>
              <p:cNvPicPr>
                <a:picLocks noChangeAspect="1"/>
              </p:cNvPicPr>
              <p:nvPr/>
            </p:nvPicPr>
            <p:blipFill>
              <a:blip r:embed="rId33"/>
              <a:stretch>
                <a:fillRect/>
              </a:stretch>
            </p:blipFill>
            <p:spPr>
              <a:xfrm>
                <a:off x="5759272" y="5908917"/>
                <a:ext cx="662852" cy="159084"/>
              </a:xfrm>
              <a:prstGeom prst="rect">
                <a:avLst/>
              </a:prstGeom>
            </p:spPr>
          </p:pic>
          <p:pic>
            <p:nvPicPr>
              <p:cNvPr id="60" name="Picture 59">
                <a:extLst>
                  <a:ext uri="{FF2B5EF4-FFF2-40B4-BE49-F238E27FC236}">
                    <a16:creationId xmlns:a16="http://schemas.microsoft.com/office/drawing/2014/main" id="{BDD0E237-BBC0-40B8-B060-ACDB3B81C254}"/>
                  </a:ext>
                </a:extLst>
              </p:cNvPr>
              <p:cNvPicPr>
                <a:picLocks noChangeAspect="1"/>
              </p:cNvPicPr>
              <p:nvPr/>
            </p:nvPicPr>
            <p:blipFill>
              <a:blip r:embed="rId34"/>
              <a:stretch>
                <a:fillRect/>
              </a:stretch>
            </p:blipFill>
            <p:spPr>
              <a:xfrm>
                <a:off x="6638374" y="5891311"/>
                <a:ext cx="275554" cy="227791"/>
              </a:xfrm>
              <a:prstGeom prst="rect">
                <a:avLst/>
              </a:prstGeom>
            </p:spPr>
          </p:pic>
          <p:pic>
            <p:nvPicPr>
              <p:cNvPr id="61" name="Picture 60">
                <a:extLst>
                  <a:ext uri="{FF2B5EF4-FFF2-40B4-BE49-F238E27FC236}">
                    <a16:creationId xmlns:a16="http://schemas.microsoft.com/office/drawing/2014/main" id="{3522B7F4-07D5-41EA-99C7-760FA2732EA9}"/>
                  </a:ext>
                </a:extLst>
              </p:cNvPr>
              <p:cNvPicPr>
                <a:picLocks noChangeAspect="1"/>
              </p:cNvPicPr>
              <p:nvPr/>
            </p:nvPicPr>
            <p:blipFill>
              <a:blip r:embed="rId35"/>
              <a:stretch>
                <a:fillRect/>
              </a:stretch>
            </p:blipFill>
            <p:spPr>
              <a:xfrm>
                <a:off x="7133843" y="5892730"/>
                <a:ext cx="586647" cy="242480"/>
              </a:xfrm>
              <a:prstGeom prst="rect">
                <a:avLst/>
              </a:prstGeom>
            </p:spPr>
          </p:pic>
          <p:pic>
            <p:nvPicPr>
              <p:cNvPr id="62" name="Picture 61">
                <a:extLst>
                  <a:ext uri="{FF2B5EF4-FFF2-40B4-BE49-F238E27FC236}">
                    <a16:creationId xmlns:a16="http://schemas.microsoft.com/office/drawing/2014/main" id="{6F260BB7-2DFA-4EF8-B078-D92AC0E6B227}"/>
                  </a:ext>
                </a:extLst>
              </p:cNvPr>
              <p:cNvPicPr>
                <a:picLocks noChangeAspect="1"/>
              </p:cNvPicPr>
              <p:nvPr/>
            </p:nvPicPr>
            <p:blipFill>
              <a:blip r:embed="rId36"/>
              <a:stretch>
                <a:fillRect/>
              </a:stretch>
            </p:blipFill>
            <p:spPr>
              <a:xfrm>
                <a:off x="7179959" y="6159019"/>
                <a:ext cx="540532" cy="198682"/>
              </a:xfrm>
              <a:prstGeom prst="rect">
                <a:avLst/>
              </a:prstGeom>
            </p:spPr>
          </p:pic>
          <p:pic>
            <p:nvPicPr>
              <p:cNvPr id="63" name="Picture 62">
                <a:extLst>
                  <a:ext uri="{FF2B5EF4-FFF2-40B4-BE49-F238E27FC236}">
                    <a16:creationId xmlns:a16="http://schemas.microsoft.com/office/drawing/2014/main" id="{AB52D325-E560-4E82-8992-EE2A1DE21524}"/>
                  </a:ext>
                </a:extLst>
              </p:cNvPr>
              <p:cNvPicPr>
                <a:picLocks noChangeAspect="1"/>
              </p:cNvPicPr>
              <p:nvPr/>
            </p:nvPicPr>
            <p:blipFill>
              <a:blip r:embed="rId37"/>
              <a:stretch>
                <a:fillRect/>
              </a:stretch>
            </p:blipFill>
            <p:spPr>
              <a:xfrm>
                <a:off x="6459820" y="6132853"/>
                <a:ext cx="678991" cy="249575"/>
              </a:xfrm>
              <a:prstGeom prst="rect">
                <a:avLst/>
              </a:prstGeom>
            </p:spPr>
          </p:pic>
          <p:pic>
            <p:nvPicPr>
              <p:cNvPr id="64" name="Picture 63">
                <a:extLst>
                  <a:ext uri="{FF2B5EF4-FFF2-40B4-BE49-F238E27FC236}">
                    <a16:creationId xmlns:a16="http://schemas.microsoft.com/office/drawing/2014/main" id="{14266658-5425-42E0-8140-F89BBA2D1B90}"/>
                  </a:ext>
                </a:extLst>
              </p:cNvPr>
              <p:cNvPicPr>
                <a:picLocks noChangeAspect="1"/>
              </p:cNvPicPr>
              <p:nvPr/>
            </p:nvPicPr>
            <p:blipFill>
              <a:blip r:embed="rId38"/>
              <a:stretch>
                <a:fillRect/>
              </a:stretch>
            </p:blipFill>
            <p:spPr>
              <a:xfrm>
                <a:off x="5780774" y="6090952"/>
                <a:ext cx="657396" cy="310549"/>
              </a:xfrm>
              <a:prstGeom prst="rect">
                <a:avLst/>
              </a:prstGeom>
            </p:spPr>
          </p:pic>
        </p:grpSp>
        <p:pic>
          <p:nvPicPr>
            <p:cNvPr id="56" name="Picture 55">
              <a:extLst>
                <a:ext uri="{FF2B5EF4-FFF2-40B4-BE49-F238E27FC236}">
                  <a16:creationId xmlns:a16="http://schemas.microsoft.com/office/drawing/2014/main" id="{F44CD0E4-FB98-4BC2-B2CF-3460BB760731}"/>
                </a:ext>
              </a:extLst>
            </p:cNvPr>
            <p:cNvPicPr>
              <a:picLocks noChangeAspect="1"/>
            </p:cNvPicPr>
            <p:nvPr/>
          </p:nvPicPr>
          <p:blipFill>
            <a:blip r:embed="rId39"/>
            <a:stretch>
              <a:fillRect/>
            </a:stretch>
          </p:blipFill>
          <p:spPr>
            <a:xfrm>
              <a:off x="2015387" y="4798982"/>
              <a:ext cx="360910" cy="167251"/>
            </a:xfrm>
            <a:prstGeom prst="rect">
              <a:avLst/>
            </a:prstGeom>
          </p:spPr>
        </p:pic>
      </p:grpSp>
    </p:spTree>
    <p:extLst>
      <p:ext uri="{BB962C8B-B14F-4D97-AF65-F5344CB8AC3E}">
        <p14:creationId xmlns:p14="http://schemas.microsoft.com/office/powerpoint/2010/main" val="35972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D34A-8579-354C-B493-B2C28A1B9D06}"/>
              </a:ext>
            </a:extLst>
          </p:cNvPr>
          <p:cNvSpPr>
            <a:spLocks noGrp="1"/>
          </p:cNvSpPr>
          <p:nvPr>
            <p:ph type="title"/>
          </p:nvPr>
        </p:nvSpPr>
        <p:spPr/>
        <p:txBody>
          <a:bodyPr/>
          <a:lstStyle/>
          <a:p>
            <a:r>
              <a:rPr lang="en-US" dirty="0"/>
              <a:t>Network Inventory and Topology</a:t>
            </a:r>
          </a:p>
        </p:txBody>
      </p:sp>
      <p:sp>
        <p:nvSpPr>
          <p:cNvPr id="4" name="Rectangle 3">
            <a:extLst>
              <a:ext uri="{FF2B5EF4-FFF2-40B4-BE49-F238E27FC236}">
                <a16:creationId xmlns:a16="http://schemas.microsoft.com/office/drawing/2014/main" id="{AD6039EF-3CEB-114E-BE33-5B4D41F74BFB}"/>
              </a:ext>
            </a:extLst>
          </p:cNvPr>
          <p:cNvSpPr/>
          <p:nvPr/>
        </p:nvSpPr>
        <p:spPr>
          <a:xfrm>
            <a:off x="-1" y="1035513"/>
            <a:ext cx="3017520" cy="4107987"/>
          </a:xfrm>
          <a:prstGeom prst="rect">
            <a:avLst/>
          </a:prstGeom>
          <a:gradFill>
            <a:gsLst>
              <a:gs pos="0">
                <a:schemeClr val="accent6">
                  <a:lumMod val="9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graphicFrame>
        <p:nvGraphicFramePr>
          <p:cNvPr id="5" name="Table 4">
            <a:extLst>
              <a:ext uri="{FF2B5EF4-FFF2-40B4-BE49-F238E27FC236}">
                <a16:creationId xmlns:a16="http://schemas.microsoft.com/office/drawing/2014/main" id="{6A1139AF-DB72-2E4B-BE9D-3B3C3EAE414D}"/>
              </a:ext>
            </a:extLst>
          </p:cNvPr>
          <p:cNvGraphicFramePr>
            <a:graphicFrameLocks noGrp="1"/>
          </p:cNvGraphicFramePr>
          <p:nvPr>
            <p:extLst>
              <p:ext uri="{D42A27DB-BD31-4B8C-83A1-F6EECF244321}">
                <p14:modId xmlns:p14="http://schemas.microsoft.com/office/powerpoint/2010/main" val="1681759534"/>
              </p:ext>
            </p:extLst>
          </p:nvPr>
        </p:nvGraphicFramePr>
        <p:xfrm>
          <a:off x="3200400" y="1645920"/>
          <a:ext cx="5780098" cy="2455924"/>
        </p:xfrm>
        <a:graphic>
          <a:graphicData uri="http://schemas.openxmlformats.org/drawingml/2006/table">
            <a:tbl>
              <a:tblPr firstRow="1" bandRow="1">
                <a:tableStyleId>{793D81CF-94F2-401A-BA57-92F5A7B2D0C5}</a:tableStyleId>
              </a:tblPr>
              <a:tblGrid>
                <a:gridCol w="5780098">
                  <a:extLst>
                    <a:ext uri="{9D8B030D-6E8A-4147-A177-3AD203B41FA5}">
                      <a16:colId xmlns:a16="http://schemas.microsoft.com/office/drawing/2014/main" val="1826329046"/>
                    </a:ext>
                  </a:extLst>
                </a:gridCol>
              </a:tblGrid>
              <a:tr h="442098">
                <a:tc>
                  <a:txBody>
                    <a:bodyPr/>
                    <a:lstStyle/>
                    <a:p>
                      <a:pPr algn="ctr"/>
                      <a:r>
                        <a:rPr lang="en-US" sz="1600" dirty="0"/>
                        <a:t>DISCOVER ALL NETWORK DEVICES</a:t>
                      </a:r>
                      <a:endParaRPr lang="en-US" sz="1600" b="0" i="0" dirty="0"/>
                    </a:p>
                  </a:txBody>
                  <a:tcPr marL="68580" marR="68580" marT="34290" marB="34290" anchor="ctr">
                    <a:solidFill>
                      <a:srgbClr val="ED1B26"/>
                    </a:solidFill>
                  </a:tcPr>
                </a:tc>
                <a:extLst>
                  <a:ext uri="{0D108BD9-81ED-4DB2-BD59-A6C34878D82A}">
                    <a16:rowId xmlns:a16="http://schemas.microsoft.com/office/drawing/2014/main" val="2566340585"/>
                  </a:ext>
                </a:extLst>
              </a:tr>
              <a:tr h="2013826">
                <a:tc>
                  <a:txBody>
                    <a:bodyPr/>
                    <a:lstStyle/>
                    <a:p>
                      <a:pPr marL="0" indent="-171450" algn="l" defTabSz="457200" rtl="0" eaLnBrk="1" latinLnBrk="0" hangingPunct="1">
                        <a:lnSpc>
                          <a:spcPct val="120000"/>
                        </a:lnSpc>
                        <a:buFont typeface="Arial" panose="020B0604020202020204" pitchFamily="34" charset="0"/>
                        <a:buChar char="•"/>
                      </a:pPr>
                      <a:r>
                        <a:rPr lang="en-US" sz="1400" kern="1200" dirty="0"/>
                        <a:t>Enhance inventory coverage for L3/L2 by identifying missing devices </a:t>
                      </a:r>
                    </a:p>
                    <a:p>
                      <a:pPr marL="408165" lvl="1" indent="-171450" algn="l" defTabSz="457200" rtl="0" eaLnBrk="1" latinLnBrk="0" hangingPunct="1">
                        <a:lnSpc>
                          <a:spcPct val="120000"/>
                        </a:lnSpc>
                        <a:buFont typeface="Arial" panose="020B0604020202020204" pitchFamily="34" charset="0"/>
                        <a:buChar char="•"/>
                      </a:pPr>
                      <a:r>
                        <a:rPr lang="en-US" sz="1400" kern="1200" dirty="0"/>
                        <a:t>Update NCCM systems</a:t>
                      </a:r>
                    </a:p>
                    <a:p>
                      <a:pPr marL="0" indent="-171450" algn="l" defTabSz="457200" rtl="0" eaLnBrk="1" latinLnBrk="0" hangingPunct="1">
                        <a:lnSpc>
                          <a:spcPct val="120000"/>
                        </a:lnSpc>
                        <a:buFont typeface="Arial" panose="020B0604020202020204" pitchFamily="34" charset="0"/>
                        <a:buChar char="•"/>
                      </a:pPr>
                      <a:r>
                        <a:rPr lang="en-US" sz="1400" kern="1200" dirty="0"/>
                        <a:t>Conform with industry network configuration best practices</a:t>
                      </a:r>
                    </a:p>
                    <a:p>
                      <a:pPr marL="0" indent="-171450" algn="l" defTabSz="457200" rtl="0" eaLnBrk="1" latinLnBrk="0" hangingPunct="1">
                        <a:lnSpc>
                          <a:spcPct val="120000"/>
                        </a:lnSpc>
                        <a:buFont typeface="Arial" panose="020B0604020202020204" pitchFamily="34" charset="0"/>
                        <a:buChar char="•"/>
                      </a:pPr>
                      <a:r>
                        <a:rPr lang="en-US" sz="1400" kern="1200" dirty="0"/>
                        <a:t>Compliance with control frameworks like CIS/DISA STIG </a:t>
                      </a:r>
                    </a:p>
                    <a:p>
                      <a:pPr marL="0" marR="0" lvl="0" indent="-171450" algn="l" defTabSz="457200" rtl="0" eaLnBrk="1" fontAlgn="auto" latinLnBrk="0" hangingPunct="1">
                        <a:lnSpc>
                          <a:spcPct val="120000"/>
                        </a:lnSpc>
                        <a:spcBef>
                          <a:spcPts val="0"/>
                        </a:spcBef>
                        <a:spcAft>
                          <a:spcPts val="0"/>
                        </a:spcAft>
                        <a:buClrTx/>
                        <a:buSzTx/>
                        <a:buFont typeface="Arial" panose="020B0604020202020204" pitchFamily="34" charset="0"/>
                        <a:buChar char="•"/>
                        <a:tabLst/>
                        <a:defRPr/>
                      </a:pPr>
                      <a:r>
                        <a:rPr lang="en-US" sz="1400" kern="1200" dirty="0"/>
                        <a:t>Check configurations for PCI DSS compliance</a:t>
                      </a:r>
                      <a:endParaRPr lang="en-US" sz="1400" kern="1200" dirty="0">
                        <a:solidFill>
                          <a:schemeClr val="dk1"/>
                        </a:solidFill>
                        <a:latin typeface="+mn-lt"/>
                        <a:ea typeface="+mn-ea"/>
                        <a:cs typeface="+mn-cs"/>
                      </a:endParaRPr>
                    </a:p>
                    <a:p>
                      <a:pPr marL="0" indent="-171450" algn="l" defTabSz="457200" rtl="0" eaLnBrk="1" latinLnBrk="0" hangingPunct="1">
                        <a:lnSpc>
                          <a:spcPct val="120000"/>
                        </a:lnSpc>
                        <a:buFont typeface="Arial" panose="020B0604020202020204" pitchFamily="34" charset="0"/>
                        <a:buChar char="•"/>
                      </a:pPr>
                      <a:r>
                        <a:rPr lang="en-US" sz="1400" kern="1200" dirty="0"/>
                        <a:t>Firewall rule cleanup</a:t>
                      </a:r>
                    </a:p>
                  </a:txBody>
                  <a:tcPr marL="68580" marR="68580" marT="34290" marB="34290" anchor="ctr"/>
                </a:tc>
                <a:extLst>
                  <a:ext uri="{0D108BD9-81ED-4DB2-BD59-A6C34878D82A}">
                    <a16:rowId xmlns:a16="http://schemas.microsoft.com/office/drawing/2014/main" val="2315861846"/>
                  </a:ext>
                </a:extLst>
              </a:tr>
            </a:tbl>
          </a:graphicData>
        </a:graphic>
      </p:graphicFrame>
      <p:sp>
        <p:nvSpPr>
          <p:cNvPr id="6" name="Rectangle 5">
            <a:extLst>
              <a:ext uri="{FF2B5EF4-FFF2-40B4-BE49-F238E27FC236}">
                <a16:creationId xmlns:a16="http://schemas.microsoft.com/office/drawing/2014/main" id="{5B9683D5-280D-6143-8B96-600FF809271D}"/>
              </a:ext>
            </a:extLst>
          </p:cNvPr>
          <p:cNvSpPr/>
          <p:nvPr/>
        </p:nvSpPr>
        <p:spPr>
          <a:xfrm>
            <a:off x="8239" y="2891790"/>
            <a:ext cx="3017518" cy="784830"/>
          </a:xfrm>
          <a:prstGeom prst="rect">
            <a:avLst/>
          </a:prstGeom>
        </p:spPr>
        <p:txBody>
          <a:bodyPr wrap="square">
            <a:spAutoFit/>
          </a:bodyPr>
          <a:lstStyle/>
          <a:p>
            <a:pPr algn="ctr"/>
            <a:r>
              <a:rPr lang="en-US" sz="1500" dirty="0"/>
              <a:t>Check network devices against industry standards for secure configurations</a:t>
            </a:r>
          </a:p>
        </p:txBody>
      </p:sp>
      <p:sp>
        <p:nvSpPr>
          <p:cNvPr id="7" name="Rectangle 6">
            <a:extLst>
              <a:ext uri="{FF2B5EF4-FFF2-40B4-BE49-F238E27FC236}">
                <a16:creationId xmlns:a16="http://schemas.microsoft.com/office/drawing/2014/main" id="{213B3448-47F9-D240-B799-09E1D1D20A84}"/>
              </a:ext>
            </a:extLst>
          </p:cNvPr>
          <p:cNvSpPr/>
          <p:nvPr/>
        </p:nvSpPr>
        <p:spPr>
          <a:xfrm>
            <a:off x="-1" y="1651753"/>
            <a:ext cx="3017520" cy="553998"/>
          </a:xfrm>
          <a:prstGeom prst="rect">
            <a:avLst/>
          </a:prstGeom>
        </p:spPr>
        <p:txBody>
          <a:bodyPr wrap="square">
            <a:spAutoFit/>
          </a:bodyPr>
          <a:lstStyle/>
          <a:p>
            <a:pPr algn="ctr"/>
            <a:r>
              <a:rPr lang="en-US" sz="1500" dirty="0"/>
              <a:t>Ensure every network asset is accounted for</a:t>
            </a:r>
          </a:p>
        </p:txBody>
      </p:sp>
      <p:sp>
        <p:nvSpPr>
          <p:cNvPr id="8" name="Oval 7">
            <a:extLst>
              <a:ext uri="{FF2B5EF4-FFF2-40B4-BE49-F238E27FC236}">
                <a16:creationId xmlns:a16="http://schemas.microsoft.com/office/drawing/2014/main" id="{3F8483EB-0288-9949-BFB3-C72298C22480}"/>
              </a:ext>
            </a:extLst>
          </p:cNvPr>
          <p:cNvSpPr/>
          <p:nvPr/>
        </p:nvSpPr>
        <p:spPr>
          <a:xfrm>
            <a:off x="1126249" y="1077574"/>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a:t>
            </a:r>
          </a:p>
        </p:txBody>
      </p:sp>
      <p:sp>
        <p:nvSpPr>
          <p:cNvPr id="9" name="Oval 8">
            <a:extLst>
              <a:ext uri="{FF2B5EF4-FFF2-40B4-BE49-F238E27FC236}">
                <a16:creationId xmlns:a16="http://schemas.microsoft.com/office/drawing/2014/main" id="{3F97C934-82DE-B840-B5D2-337D3D9BEF00}"/>
              </a:ext>
            </a:extLst>
          </p:cNvPr>
          <p:cNvSpPr/>
          <p:nvPr/>
        </p:nvSpPr>
        <p:spPr>
          <a:xfrm>
            <a:off x="1116011" y="2345104"/>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a:t>
            </a:r>
          </a:p>
        </p:txBody>
      </p:sp>
      <p:sp>
        <p:nvSpPr>
          <p:cNvPr id="10" name="Rectangle 9">
            <a:extLst>
              <a:ext uri="{FF2B5EF4-FFF2-40B4-BE49-F238E27FC236}">
                <a16:creationId xmlns:a16="http://schemas.microsoft.com/office/drawing/2014/main" id="{65E733E0-73F7-D54A-BEA0-BD02E8C4A2F3}"/>
              </a:ext>
            </a:extLst>
          </p:cNvPr>
          <p:cNvSpPr/>
          <p:nvPr/>
        </p:nvSpPr>
        <p:spPr>
          <a:xfrm>
            <a:off x="1" y="4395309"/>
            <a:ext cx="3017518" cy="553998"/>
          </a:xfrm>
          <a:prstGeom prst="rect">
            <a:avLst/>
          </a:prstGeom>
        </p:spPr>
        <p:txBody>
          <a:bodyPr wrap="square">
            <a:spAutoFit/>
          </a:bodyPr>
          <a:lstStyle/>
          <a:p>
            <a:pPr algn="ctr"/>
            <a:r>
              <a:rPr lang="en-US" sz="1500" dirty="0"/>
              <a:t>Write custom checks for your proprietary security controls</a:t>
            </a:r>
          </a:p>
        </p:txBody>
      </p:sp>
      <p:sp>
        <p:nvSpPr>
          <p:cNvPr id="11" name="Oval 10">
            <a:extLst>
              <a:ext uri="{FF2B5EF4-FFF2-40B4-BE49-F238E27FC236}">
                <a16:creationId xmlns:a16="http://schemas.microsoft.com/office/drawing/2014/main" id="{872017F8-8094-BC46-9A30-CD1D1A8B0D72}"/>
              </a:ext>
            </a:extLst>
          </p:cNvPr>
          <p:cNvSpPr/>
          <p:nvPr/>
        </p:nvSpPr>
        <p:spPr>
          <a:xfrm>
            <a:off x="1116011" y="3826402"/>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t>
            </a:r>
          </a:p>
        </p:txBody>
      </p:sp>
    </p:spTree>
    <p:extLst>
      <p:ext uri="{BB962C8B-B14F-4D97-AF65-F5344CB8AC3E}">
        <p14:creationId xmlns:p14="http://schemas.microsoft.com/office/powerpoint/2010/main" val="3292171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670E56B7-798F-4980-B305-5F7FDBA5C13A}"/>
              </a:ext>
            </a:extLst>
          </p:cNvPr>
          <p:cNvSpPr>
            <a:spLocks noGrp="1"/>
          </p:cNvSpPr>
          <p:nvPr>
            <p:ph type="title"/>
          </p:nvPr>
        </p:nvSpPr>
        <p:spPr>
          <a:xfrm>
            <a:off x="457200" y="211673"/>
            <a:ext cx="8229602" cy="615324"/>
          </a:xfrm>
        </p:spPr>
        <p:txBody>
          <a:bodyPr/>
          <a:lstStyle/>
          <a:p>
            <a:r>
              <a:rPr lang="en-US" dirty="0">
                <a:solidFill>
                  <a:schemeClr val="bg2">
                    <a:lumMod val="75000"/>
                  </a:schemeClr>
                </a:solidFill>
              </a:rPr>
              <a:t>Find and Secure Network Devices</a:t>
            </a:r>
          </a:p>
        </p:txBody>
      </p:sp>
      <p:grpSp>
        <p:nvGrpSpPr>
          <p:cNvPr id="5" name="Group 4">
            <a:extLst>
              <a:ext uri="{FF2B5EF4-FFF2-40B4-BE49-F238E27FC236}">
                <a16:creationId xmlns:a16="http://schemas.microsoft.com/office/drawing/2014/main" id="{2E5B82FA-AE5B-423A-AD2C-223ED098A8F6}"/>
              </a:ext>
            </a:extLst>
          </p:cNvPr>
          <p:cNvGrpSpPr>
            <a:grpSpLocks noChangeAspect="1"/>
          </p:cNvGrpSpPr>
          <p:nvPr/>
        </p:nvGrpSpPr>
        <p:grpSpPr>
          <a:xfrm>
            <a:off x="1638917" y="1302419"/>
            <a:ext cx="5306690" cy="3446405"/>
            <a:chOff x="3598765" y="1688060"/>
            <a:chExt cx="5368456" cy="3486519"/>
          </a:xfrm>
        </p:grpSpPr>
        <p:pic>
          <p:nvPicPr>
            <p:cNvPr id="6" name="Shape 54">
              <a:extLst>
                <a:ext uri="{FF2B5EF4-FFF2-40B4-BE49-F238E27FC236}">
                  <a16:creationId xmlns:a16="http://schemas.microsoft.com/office/drawing/2014/main" id="{6EDEBB58-08F0-44A2-9653-FEF149E04E31}"/>
                </a:ext>
              </a:extLst>
            </p:cNvPr>
            <p:cNvPicPr preferRelativeResize="0"/>
            <p:nvPr/>
          </p:nvPicPr>
          <p:blipFill>
            <a:blip r:embed="rId2">
              <a:alphaModFix/>
            </a:blip>
            <a:stretch>
              <a:fillRect/>
            </a:stretch>
          </p:blipFill>
          <p:spPr>
            <a:xfrm>
              <a:off x="3598765" y="1788607"/>
              <a:ext cx="5368456" cy="3385972"/>
            </a:xfrm>
            <a:prstGeom prst="rect">
              <a:avLst/>
            </a:prstGeom>
            <a:noFill/>
            <a:ln>
              <a:noFill/>
            </a:ln>
            <a:effectLst/>
          </p:spPr>
        </p:pic>
        <p:pic>
          <p:nvPicPr>
            <p:cNvPr id="7" name="Picture 6">
              <a:extLst>
                <a:ext uri="{FF2B5EF4-FFF2-40B4-BE49-F238E27FC236}">
                  <a16:creationId xmlns:a16="http://schemas.microsoft.com/office/drawing/2014/main" id="{B7B0ADC0-742F-44E7-B18D-E11D0015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093" y="3316484"/>
              <a:ext cx="906780" cy="889000"/>
            </a:xfrm>
            <a:prstGeom prst="rect">
              <a:avLst/>
            </a:prstGeom>
          </p:spPr>
        </p:pic>
        <p:pic>
          <p:nvPicPr>
            <p:cNvPr id="8" name="Picture 7">
              <a:extLst>
                <a:ext uri="{FF2B5EF4-FFF2-40B4-BE49-F238E27FC236}">
                  <a16:creationId xmlns:a16="http://schemas.microsoft.com/office/drawing/2014/main" id="{7E74AD89-EC6D-4F6A-890B-36B54A0DA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697" y="1688060"/>
              <a:ext cx="918769" cy="901269"/>
            </a:xfrm>
            <a:prstGeom prst="rect">
              <a:avLst/>
            </a:prstGeom>
          </p:spPr>
        </p:pic>
        <p:cxnSp>
          <p:nvCxnSpPr>
            <p:cNvPr id="9" name="Straight Connector 8">
              <a:extLst>
                <a:ext uri="{FF2B5EF4-FFF2-40B4-BE49-F238E27FC236}">
                  <a16:creationId xmlns:a16="http://schemas.microsoft.com/office/drawing/2014/main" id="{B6A282F7-1FD3-45A4-A086-D0668B9ACD8D}"/>
                </a:ext>
              </a:extLst>
            </p:cNvPr>
            <p:cNvCxnSpPr/>
            <p:nvPr/>
          </p:nvCxnSpPr>
          <p:spPr>
            <a:xfrm>
              <a:off x="7951466" y="2024465"/>
              <a:ext cx="464401" cy="251883"/>
            </a:xfrm>
            <a:prstGeom prst="line">
              <a:avLst/>
            </a:prstGeom>
            <a:ln w="3175">
              <a:solidFill>
                <a:schemeClr val="accent6">
                  <a:lumMod val="90000"/>
                </a:schemeClr>
              </a:solidFill>
            </a:ln>
            <a:effectLst/>
          </p:spPr>
          <p:style>
            <a:lnRef idx="2">
              <a:schemeClr val="accent1"/>
            </a:lnRef>
            <a:fillRef idx="0">
              <a:schemeClr val="accent1"/>
            </a:fillRef>
            <a:effectRef idx="1">
              <a:schemeClr val="accent1"/>
            </a:effectRef>
            <a:fontRef idx="minor">
              <a:schemeClr val="tx1"/>
            </a:fontRef>
          </p:style>
        </p:cxnSp>
      </p:grpSp>
      <p:sp>
        <p:nvSpPr>
          <p:cNvPr id="10" name="TextBox 9">
            <a:extLst>
              <a:ext uri="{FF2B5EF4-FFF2-40B4-BE49-F238E27FC236}">
                <a16:creationId xmlns:a16="http://schemas.microsoft.com/office/drawing/2014/main" id="{647AC987-B027-4A5B-96F2-094B7D960E7A}"/>
              </a:ext>
            </a:extLst>
          </p:cNvPr>
          <p:cNvSpPr txBox="1"/>
          <p:nvPr/>
        </p:nvSpPr>
        <p:spPr>
          <a:xfrm>
            <a:off x="6268966" y="4490635"/>
            <a:ext cx="1338946" cy="365760"/>
          </a:xfrm>
          <a:prstGeom prst="rect">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a:t>Unwanted protocol still active</a:t>
            </a:r>
          </a:p>
        </p:txBody>
      </p:sp>
      <p:sp>
        <p:nvSpPr>
          <p:cNvPr id="11" name="TextBox 10">
            <a:extLst>
              <a:ext uri="{FF2B5EF4-FFF2-40B4-BE49-F238E27FC236}">
                <a16:creationId xmlns:a16="http://schemas.microsoft.com/office/drawing/2014/main" id="{B019F971-F0FF-4FF2-A169-B32C12F0AD99}"/>
              </a:ext>
            </a:extLst>
          </p:cNvPr>
          <p:cNvSpPr txBox="1"/>
          <p:nvPr/>
        </p:nvSpPr>
        <p:spPr>
          <a:xfrm>
            <a:off x="4046283" y="1270897"/>
            <a:ext cx="987056" cy="365760"/>
          </a:xfrm>
          <a:prstGeom prst="rect">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Unintended link</a:t>
            </a:r>
          </a:p>
        </p:txBody>
      </p:sp>
      <p:cxnSp>
        <p:nvCxnSpPr>
          <p:cNvPr id="12" name="Straight Connector 11">
            <a:extLst>
              <a:ext uri="{FF2B5EF4-FFF2-40B4-BE49-F238E27FC236}">
                <a16:creationId xmlns:a16="http://schemas.microsoft.com/office/drawing/2014/main" id="{6EBD100F-9450-4F84-8D10-9F94B24D300F}"/>
              </a:ext>
            </a:extLst>
          </p:cNvPr>
          <p:cNvCxnSpPr/>
          <p:nvPr/>
        </p:nvCxnSpPr>
        <p:spPr>
          <a:xfrm flipV="1">
            <a:off x="4534807" y="1924063"/>
            <a:ext cx="685800" cy="419100"/>
          </a:xfrm>
          <a:prstGeom prst="line">
            <a:avLst/>
          </a:prstGeom>
          <a:ln w="38100">
            <a:solidFill>
              <a:schemeClr val="tx2"/>
            </a:solidFill>
          </a:ln>
        </p:spPr>
        <p:style>
          <a:lnRef idx="2">
            <a:schemeClr val="accent1"/>
          </a:lnRef>
          <a:fillRef idx="0">
            <a:schemeClr val="accent1"/>
          </a:fillRef>
          <a:effectRef idx="1">
            <a:schemeClr val="accent1"/>
          </a:effectRef>
          <a:fontRef idx="minor">
            <a:schemeClr val="tx1"/>
          </a:fontRef>
        </p:style>
      </p:cxnSp>
      <p:pic>
        <p:nvPicPr>
          <p:cNvPr id="13" name="Picture 12" descr="3sizes.png">
            <a:extLst>
              <a:ext uri="{FF2B5EF4-FFF2-40B4-BE49-F238E27FC236}">
                <a16:creationId xmlns:a16="http://schemas.microsoft.com/office/drawing/2014/main" id="{BEFFD264-E919-4801-B39B-A8DBCD6BAC30}"/>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5922501" y="4408415"/>
            <a:ext cx="210476" cy="202024"/>
          </a:xfrm>
          <a:prstGeom prst="rect">
            <a:avLst/>
          </a:prstGeom>
        </p:spPr>
      </p:pic>
      <p:sp>
        <p:nvSpPr>
          <p:cNvPr id="14" name="TextBox 13">
            <a:extLst>
              <a:ext uri="{FF2B5EF4-FFF2-40B4-BE49-F238E27FC236}">
                <a16:creationId xmlns:a16="http://schemas.microsoft.com/office/drawing/2014/main" id="{9639950B-4F6B-4086-B1C2-1DBAEDDB206A}"/>
              </a:ext>
            </a:extLst>
          </p:cNvPr>
          <p:cNvSpPr txBox="1"/>
          <p:nvPr/>
        </p:nvSpPr>
        <p:spPr>
          <a:xfrm>
            <a:off x="1944455" y="1270897"/>
            <a:ext cx="809234" cy="365760"/>
          </a:xfrm>
          <a:prstGeom prst="rect">
            <a:avLst/>
          </a:prstGeom>
          <a:solidFill>
            <a:srgbClr val="CD0A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Unknown lab</a:t>
            </a:r>
          </a:p>
        </p:txBody>
      </p:sp>
      <p:sp>
        <p:nvSpPr>
          <p:cNvPr id="15" name="TextBox 14">
            <a:extLst>
              <a:ext uri="{FF2B5EF4-FFF2-40B4-BE49-F238E27FC236}">
                <a16:creationId xmlns:a16="http://schemas.microsoft.com/office/drawing/2014/main" id="{DB0D827F-69DB-42B4-8C11-0E7064F10753}"/>
              </a:ext>
            </a:extLst>
          </p:cNvPr>
          <p:cNvSpPr txBox="1"/>
          <p:nvPr/>
        </p:nvSpPr>
        <p:spPr>
          <a:xfrm>
            <a:off x="496239" y="3787658"/>
            <a:ext cx="1086021" cy="365760"/>
          </a:xfrm>
          <a:prstGeom prst="rect">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Weak device passwords</a:t>
            </a:r>
          </a:p>
        </p:txBody>
      </p:sp>
      <p:sp>
        <p:nvSpPr>
          <p:cNvPr id="16" name="TextBox 15">
            <a:extLst>
              <a:ext uri="{FF2B5EF4-FFF2-40B4-BE49-F238E27FC236}">
                <a16:creationId xmlns:a16="http://schemas.microsoft.com/office/drawing/2014/main" id="{D77C4A2E-5CDD-4661-968A-B11C6EEDF03B}"/>
              </a:ext>
            </a:extLst>
          </p:cNvPr>
          <p:cNvSpPr txBox="1"/>
          <p:nvPr/>
        </p:nvSpPr>
        <p:spPr>
          <a:xfrm>
            <a:off x="6960407" y="2538906"/>
            <a:ext cx="1415886" cy="365760"/>
          </a:xfrm>
          <a:prstGeom prst="rect">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Weak SNMP protocol and password</a:t>
            </a:r>
          </a:p>
        </p:txBody>
      </p:sp>
      <p:sp>
        <p:nvSpPr>
          <p:cNvPr id="17" name="TextBox 16">
            <a:extLst>
              <a:ext uri="{FF2B5EF4-FFF2-40B4-BE49-F238E27FC236}">
                <a16:creationId xmlns:a16="http://schemas.microsoft.com/office/drawing/2014/main" id="{252B2ACA-2C5A-4F63-8CAE-7C23ACE81C20}"/>
              </a:ext>
            </a:extLst>
          </p:cNvPr>
          <p:cNvSpPr txBox="1"/>
          <p:nvPr/>
        </p:nvSpPr>
        <p:spPr>
          <a:xfrm>
            <a:off x="3218844" y="4469383"/>
            <a:ext cx="1254411" cy="365760"/>
          </a:xfrm>
          <a:prstGeom prst="rect">
            <a:avLst/>
          </a:prstGeom>
          <a:solidFill>
            <a:srgbClr val="CD09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a:t>Poorly configured firewall</a:t>
            </a:r>
          </a:p>
        </p:txBody>
      </p:sp>
      <p:pic>
        <p:nvPicPr>
          <p:cNvPr id="18" name="Picture 17" descr="3sizes.png">
            <a:extLst>
              <a:ext uri="{FF2B5EF4-FFF2-40B4-BE49-F238E27FC236}">
                <a16:creationId xmlns:a16="http://schemas.microsoft.com/office/drawing/2014/main" id="{5D0E88B0-B310-4D89-AAC7-0921B333C92E}"/>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2019916" y="4153418"/>
            <a:ext cx="210476" cy="202024"/>
          </a:xfrm>
          <a:prstGeom prst="rect">
            <a:avLst/>
          </a:prstGeom>
        </p:spPr>
      </p:pic>
      <p:pic>
        <p:nvPicPr>
          <p:cNvPr id="19" name="Picture 18" descr="3sizes.png">
            <a:extLst>
              <a:ext uri="{FF2B5EF4-FFF2-40B4-BE49-F238E27FC236}">
                <a16:creationId xmlns:a16="http://schemas.microsoft.com/office/drawing/2014/main" id="{30062E25-285C-4D90-8937-65FEA40C6B31}"/>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6524351" y="2632924"/>
            <a:ext cx="210476" cy="202024"/>
          </a:xfrm>
          <a:prstGeom prst="rect">
            <a:avLst/>
          </a:prstGeom>
        </p:spPr>
      </p:pic>
      <p:pic>
        <p:nvPicPr>
          <p:cNvPr id="20" name="Picture 19" descr="3sizes.png">
            <a:extLst>
              <a:ext uri="{FF2B5EF4-FFF2-40B4-BE49-F238E27FC236}">
                <a16:creationId xmlns:a16="http://schemas.microsoft.com/office/drawing/2014/main" id="{7E7DA7C5-A976-4E9E-90A8-BE2A3B331B17}"/>
              </a:ext>
            </a:extLst>
          </p:cNvPr>
          <p:cNvPicPr>
            <a:picLocks noChangeAspect="1"/>
          </p:cNvPicPr>
          <p:nvPr/>
        </p:nvPicPr>
        <p:blipFill rotWithShape="1">
          <a:blip r:embed="rId5">
            <a:extLst>
              <a:ext uri="{28A0092B-C50C-407E-A947-70E740481C1C}">
                <a14:useLocalDpi xmlns:a14="http://schemas.microsoft.com/office/drawing/2010/main" val="0"/>
              </a:ext>
            </a:extLst>
          </a:blip>
          <a:srcRect l="85273" t="37848" b="46838"/>
          <a:stretch/>
        </p:blipFill>
        <p:spPr>
          <a:xfrm>
            <a:off x="3635573" y="3700821"/>
            <a:ext cx="210476" cy="202024"/>
          </a:xfrm>
          <a:prstGeom prst="rect">
            <a:avLst/>
          </a:prstGeom>
        </p:spPr>
      </p:pic>
    </p:spTree>
    <p:extLst>
      <p:ext uri="{BB962C8B-B14F-4D97-AF65-F5344CB8AC3E}">
        <p14:creationId xmlns:p14="http://schemas.microsoft.com/office/powerpoint/2010/main" val="1959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F06759-D935-4E4C-B44F-ECA30A5A1C04}"/>
              </a:ext>
            </a:extLst>
          </p:cNvPr>
          <p:cNvSpPr/>
          <p:nvPr/>
        </p:nvSpPr>
        <p:spPr>
          <a:xfrm>
            <a:off x="-1" y="1035513"/>
            <a:ext cx="3017520" cy="4107987"/>
          </a:xfrm>
          <a:prstGeom prst="rect">
            <a:avLst/>
          </a:prstGeom>
          <a:gradFill>
            <a:gsLst>
              <a:gs pos="0">
                <a:schemeClr val="accent6">
                  <a:lumMod val="9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p>
        </p:txBody>
      </p:sp>
      <p:sp>
        <p:nvSpPr>
          <p:cNvPr id="5" name="Title 4">
            <a:extLst>
              <a:ext uri="{FF2B5EF4-FFF2-40B4-BE49-F238E27FC236}">
                <a16:creationId xmlns:a16="http://schemas.microsoft.com/office/drawing/2014/main" id="{F56DA6E8-6364-6541-A85B-8341A272873E}"/>
              </a:ext>
            </a:extLst>
          </p:cNvPr>
          <p:cNvSpPr txBox="1">
            <a:spLocks/>
          </p:cNvSpPr>
          <p:nvPr/>
        </p:nvSpPr>
        <p:spPr>
          <a:xfrm>
            <a:off x="457200" y="206749"/>
            <a:ext cx="8229602" cy="625169"/>
          </a:xfrm>
          <a:prstGeom prst="rect">
            <a:avLst/>
          </a:prstGeom>
        </p:spPr>
        <p:txBody>
          <a:bodyPr anchor="ctr" anchorCtr="0">
            <a:normAutofit/>
          </a:bodyPr>
          <a:lstStyle>
            <a:lvl1pPr algn="l" defTabSz="408165" rtl="0" eaLnBrk="1" latinLnBrk="0" hangingPunct="1">
              <a:spcBef>
                <a:spcPct val="0"/>
              </a:spcBef>
              <a:buNone/>
              <a:defRPr sz="2400" b="0" i="0" kern="1200">
                <a:solidFill>
                  <a:schemeClr val="bg1"/>
                </a:solidFill>
                <a:latin typeface="Arial"/>
                <a:ea typeface="+mj-ea"/>
                <a:cs typeface="Arial"/>
              </a:defRPr>
            </a:lvl1pPr>
          </a:lstStyle>
          <a:p>
            <a:r>
              <a:rPr lang="en-US" dirty="0"/>
              <a:t>Endpoints and Scan Coverage</a:t>
            </a:r>
          </a:p>
        </p:txBody>
      </p:sp>
      <p:graphicFrame>
        <p:nvGraphicFramePr>
          <p:cNvPr id="6" name="Table 5">
            <a:extLst>
              <a:ext uri="{FF2B5EF4-FFF2-40B4-BE49-F238E27FC236}">
                <a16:creationId xmlns:a16="http://schemas.microsoft.com/office/drawing/2014/main" id="{D273D12B-0408-D448-BCA2-FBC1079BB41A}"/>
              </a:ext>
            </a:extLst>
          </p:cNvPr>
          <p:cNvGraphicFramePr>
            <a:graphicFrameLocks noGrp="1"/>
          </p:cNvGraphicFramePr>
          <p:nvPr>
            <p:extLst>
              <p:ext uri="{D42A27DB-BD31-4B8C-83A1-F6EECF244321}">
                <p14:modId xmlns:p14="http://schemas.microsoft.com/office/powerpoint/2010/main" val="3170388146"/>
              </p:ext>
            </p:extLst>
          </p:nvPr>
        </p:nvGraphicFramePr>
        <p:xfrm>
          <a:off x="3200400" y="1645920"/>
          <a:ext cx="5770485" cy="2460002"/>
        </p:xfrm>
        <a:graphic>
          <a:graphicData uri="http://schemas.openxmlformats.org/drawingml/2006/table">
            <a:tbl>
              <a:tblPr firstRow="1" bandRow="1">
                <a:tableStyleId>{793D81CF-94F2-401A-BA57-92F5A7B2D0C5}</a:tableStyleId>
              </a:tblPr>
              <a:tblGrid>
                <a:gridCol w="5770485">
                  <a:extLst>
                    <a:ext uri="{9D8B030D-6E8A-4147-A177-3AD203B41FA5}">
                      <a16:colId xmlns:a16="http://schemas.microsoft.com/office/drawing/2014/main" val="46292927"/>
                    </a:ext>
                  </a:extLst>
                </a:gridCol>
              </a:tblGrid>
              <a:tr h="459970">
                <a:tc>
                  <a:txBody>
                    <a:bodyPr/>
                    <a:lstStyle/>
                    <a:p>
                      <a:pPr algn="ctr"/>
                      <a:r>
                        <a:rPr lang="en-US" sz="1600" dirty="0"/>
                        <a:t>ENHANCE SECURITY POSTURE BY FINDING UNKNOWNS</a:t>
                      </a:r>
                      <a:endParaRPr lang="en-US" sz="1600" b="0" dirty="0"/>
                    </a:p>
                  </a:txBody>
                  <a:tcPr marL="68580" marR="68580" marT="34290" marB="34290" anchor="ctr">
                    <a:solidFill>
                      <a:srgbClr val="A07802"/>
                    </a:solidFill>
                  </a:tcPr>
                </a:tc>
                <a:extLst>
                  <a:ext uri="{0D108BD9-81ED-4DB2-BD59-A6C34878D82A}">
                    <a16:rowId xmlns:a16="http://schemas.microsoft.com/office/drawing/2014/main" val="429101244"/>
                  </a:ext>
                </a:extLst>
              </a:tr>
              <a:tr h="2000032">
                <a:tc>
                  <a:txBody>
                    <a:bodyPr/>
                    <a:lstStyle/>
                    <a:p>
                      <a:pPr marL="0" indent="-171450" algn="l" defTabSz="457200" rtl="0" eaLnBrk="1" latinLnBrk="0" hangingPunct="1">
                        <a:lnSpc>
                          <a:spcPct val="120000"/>
                        </a:lnSpc>
                        <a:buFont typeface="Arial" panose="020B0604020202020204" pitchFamily="34" charset="0"/>
                        <a:buChar char="•"/>
                      </a:pPr>
                      <a:r>
                        <a:rPr lang="en-US" sz="1400" kern="1200" dirty="0"/>
                        <a:t>Reconcile multiple sources of endpoint data to identify gaps </a:t>
                      </a:r>
                    </a:p>
                    <a:p>
                      <a:pPr marL="0" lvl="0" indent="-171450" algn="l" defTabSz="457200" rtl="0" eaLnBrk="1" latinLnBrk="0" hangingPunct="1">
                        <a:lnSpc>
                          <a:spcPct val="120000"/>
                        </a:lnSpc>
                        <a:buFont typeface="Arial" panose="020B0604020202020204" pitchFamily="34" charset="0"/>
                        <a:buChar char="•"/>
                      </a:pPr>
                      <a:r>
                        <a:rPr lang="en-US" sz="1400" kern="1200" dirty="0"/>
                        <a:t>Update</a:t>
                      </a:r>
                    </a:p>
                    <a:p>
                      <a:pPr marL="408165" lvl="1" indent="-171450" algn="l" defTabSz="457200" rtl="0" eaLnBrk="1" latinLnBrk="0" hangingPunct="1">
                        <a:lnSpc>
                          <a:spcPct val="120000"/>
                        </a:lnSpc>
                        <a:buFont typeface="Arial" panose="020B0604020202020204" pitchFamily="34" charset="0"/>
                        <a:buChar char="•"/>
                      </a:pPr>
                      <a:r>
                        <a:rPr lang="en-US" sz="1400" kern="1200" dirty="0"/>
                        <a:t>EDR coverage</a:t>
                      </a:r>
                    </a:p>
                    <a:p>
                      <a:pPr marL="408165" lvl="1" indent="-171450" algn="l" defTabSz="457200" rtl="0" eaLnBrk="1" latinLnBrk="0" hangingPunct="1">
                        <a:lnSpc>
                          <a:spcPct val="120000"/>
                        </a:lnSpc>
                        <a:buFont typeface="Arial" panose="020B0604020202020204" pitchFamily="34" charset="0"/>
                        <a:buChar char="•"/>
                      </a:pPr>
                      <a:r>
                        <a:rPr lang="en-US" sz="1400" kern="1200" dirty="0"/>
                        <a:t>Vulnerability scan coverage</a:t>
                      </a:r>
                    </a:p>
                    <a:p>
                      <a:pPr marL="408165" lvl="1" indent="-171450" algn="l" defTabSz="457200" rtl="0" eaLnBrk="1" latinLnBrk="0" hangingPunct="1">
                        <a:lnSpc>
                          <a:spcPct val="120000"/>
                        </a:lnSpc>
                        <a:buFont typeface="Arial" panose="020B0604020202020204" pitchFamily="34" charset="0"/>
                        <a:buChar char="•"/>
                      </a:pPr>
                      <a:r>
                        <a:rPr lang="en-US" sz="1400" kern="1200" dirty="0"/>
                        <a:t>Inventory Management Systems</a:t>
                      </a:r>
                    </a:p>
                    <a:p>
                      <a:pPr marL="0" indent="-171450" algn="l" defTabSz="457200" rtl="0" eaLnBrk="1" latinLnBrk="0" hangingPunct="1">
                        <a:lnSpc>
                          <a:spcPct val="120000"/>
                        </a:lnSpc>
                        <a:buFont typeface="Arial" panose="020B0604020202020204" pitchFamily="34" charset="0"/>
                        <a:buChar char="•"/>
                      </a:pPr>
                      <a:r>
                        <a:rPr lang="en-US" sz="1400" kern="1200" dirty="0"/>
                        <a:t>Identify endpoint differences between multiple scanners </a:t>
                      </a:r>
                    </a:p>
                  </a:txBody>
                  <a:tcPr marL="68580" marR="68580" marT="34290" marB="34290" anchor="ctr"/>
                </a:tc>
                <a:extLst>
                  <a:ext uri="{0D108BD9-81ED-4DB2-BD59-A6C34878D82A}">
                    <a16:rowId xmlns:a16="http://schemas.microsoft.com/office/drawing/2014/main" val="1366765560"/>
                  </a:ext>
                </a:extLst>
              </a:tr>
            </a:tbl>
          </a:graphicData>
        </a:graphic>
      </p:graphicFrame>
      <p:sp>
        <p:nvSpPr>
          <p:cNvPr id="7" name="Rectangle 6">
            <a:extLst>
              <a:ext uri="{FF2B5EF4-FFF2-40B4-BE49-F238E27FC236}">
                <a16:creationId xmlns:a16="http://schemas.microsoft.com/office/drawing/2014/main" id="{3FA3DDF4-A80F-0D49-ADED-F6EB9ECBFDCB}"/>
              </a:ext>
            </a:extLst>
          </p:cNvPr>
          <p:cNvSpPr/>
          <p:nvPr/>
        </p:nvSpPr>
        <p:spPr>
          <a:xfrm>
            <a:off x="0" y="4279265"/>
            <a:ext cx="3017518" cy="553998"/>
          </a:xfrm>
          <a:prstGeom prst="rect">
            <a:avLst/>
          </a:prstGeom>
        </p:spPr>
        <p:txBody>
          <a:bodyPr wrap="square">
            <a:spAutoFit/>
          </a:bodyPr>
          <a:lstStyle/>
          <a:p>
            <a:pPr algn="ctr"/>
            <a:r>
              <a:rPr lang="en-US" sz="1500" dirty="0">
                <a:solidFill>
                  <a:schemeClr val="dk1"/>
                </a:solidFill>
              </a:rPr>
              <a:t>Correlate endpoint product coverage and results</a:t>
            </a:r>
            <a:endParaRPr lang="en-US" sz="1500" dirty="0"/>
          </a:p>
        </p:txBody>
      </p:sp>
      <p:sp>
        <p:nvSpPr>
          <p:cNvPr id="8" name="Rectangle 7">
            <a:extLst>
              <a:ext uri="{FF2B5EF4-FFF2-40B4-BE49-F238E27FC236}">
                <a16:creationId xmlns:a16="http://schemas.microsoft.com/office/drawing/2014/main" id="{3521AE8C-4C82-0F4B-8F7A-BC3BB2314F30}"/>
              </a:ext>
            </a:extLst>
          </p:cNvPr>
          <p:cNvSpPr/>
          <p:nvPr/>
        </p:nvSpPr>
        <p:spPr>
          <a:xfrm>
            <a:off x="-2" y="3039548"/>
            <a:ext cx="3017520" cy="323165"/>
          </a:xfrm>
          <a:prstGeom prst="rect">
            <a:avLst/>
          </a:prstGeom>
        </p:spPr>
        <p:txBody>
          <a:bodyPr wrap="square">
            <a:spAutoFit/>
          </a:bodyPr>
          <a:lstStyle/>
          <a:p>
            <a:pPr algn="ctr"/>
            <a:r>
              <a:rPr lang="en-US" sz="1500" dirty="0">
                <a:solidFill>
                  <a:schemeClr val="dk1"/>
                </a:solidFill>
              </a:rPr>
              <a:t>Reconcile hosts with network</a:t>
            </a:r>
          </a:p>
        </p:txBody>
      </p:sp>
      <p:sp>
        <p:nvSpPr>
          <p:cNvPr id="9" name="Rectangle 8">
            <a:extLst>
              <a:ext uri="{FF2B5EF4-FFF2-40B4-BE49-F238E27FC236}">
                <a16:creationId xmlns:a16="http://schemas.microsoft.com/office/drawing/2014/main" id="{FF82D3D1-F538-F243-9979-6FA56052F38D}"/>
              </a:ext>
            </a:extLst>
          </p:cNvPr>
          <p:cNvSpPr/>
          <p:nvPr/>
        </p:nvSpPr>
        <p:spPr>
          <a:xfrm>
            <a:off x="-1" y="1803019"/>
            <a:ext cx="3017519" cy="584775"/>
          </a:xfrm>
          <a:prstGeom prst="rect">
            <a:avLst/>
          </a:prstGeom>
        </p:spPr>
        <p:txBody>
          <a:bodyPr wrap="square">
            <a:spAutoFit/>
          </a:bodyPr>
          <a:lstStyle/>
          <a:p>
            <a:pPr algn="ctr"/>
            <a:r>
              <a:rPr lang="en-US" dirty="0">
                <a:solidFill>
                  <a:schemeClr val="dk1"/>
                </a:solidFill>
              </a:rPr>
              <a:t>Find security tool coverage gaps</a:t>
            </a:r>
          </a:p>
        </p:txBody>
      </p:sp>
      <p:sp>
        <p:nvSpPr>
          <p:cNvPr id="10" name="Oval 9">
            <a:extLst>
              <a:ext uri="{FF2B5EF4-FFF2-40B4-BE49-F238E27FC236}">
                <a16:creationId xmlns:a16="http://schemas.microsoft.com/office/drawing/2014/main" id="{1EE43C2F-5FAF-2B44-AC3B-C6E1FC6216CB}"/>
              </a:ext>
            </a:extLst>
          </p:cNvPr>
          <p:cNvSpPr/>
          <p:nvPr/>
        </p:nvSpPr>
        <p:spPr>
          <a:xfrm>
            <a:off x="1208628" y="1224783"/>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a:t>
            </a:r>
          </a:p>
        </p:txBody>
      </p:sp>
      <p:sp>
        <p:nvSpPr>
          <p:cNvPr id="11" name="Oval 10">
            <a:extLst>
              <a:ext uri="{FF2B5EF4-FFF2-40B4-BE49-F238E27FC236}">
                <a16:creationId xmlns:a16="http://schemas.microsoft.com/office/drawing/2014/main" id="{365FEC32-168F-894D-95C0-94F725E7A7D3}"/>
              </a:ext>
            </a:extLst>
          </p:cNvPr>
          <p:cNvSpPr/>
          <p:nvPr/>
        </p:nvSpPr>
        <p:spPr>
          <a:xfrm>
            <a:off x="1208628" y="2460195"/>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B</a:t>
            </a:r>
          </a:p>
        </p:txBody>
      </p:sp>
      <p:sp>
        <p:nvSpPr>
          <p:cNvPr id="12" name="Oval 11">
            <a:extLst>
              <a:ext uri="{FF2B5EF4-FFF2-40B4-BE49-F238E27FC236}">
                <a16:creationId xmlns:a16="http://schemas.microsoft.com/office/drawing/2014/main" id="{4E1F4DD7-D78B-CD45-B7AC-8E374A07146F}"/>
              </a:ext>
            </a:extLst>
          </p:cNvPr>
          <p:cNvSpPr/>
          <p:nvPr/>
        </p:nvSpPr>
        <p:spPr>
          <a:xfrm>
            <a:off x="1208628" y="3695607"/>
            <a:ext cx="600263" cy="583658"/>
          </a:xfrm>
          <a:prstGeom prst="ellipse">
            <a:avLst/>
          </a:prstGeom>
          <a:solidFill>
            <a:schemeClr val="tx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C</a:t>
            </a:r>
          </a:p>
        </p:txBody>
      </p:sp>
    </p:spTree>
    <p:extLst>
      <p:ext uri="{BB962C8B-B14F-4D97-AF65-F5344CB8AC3E}">
        <p14:creationId xmlns:p14="http://schemas.microsoft.com/office/powerpoint/2010/main" val="2822626943"/>
      </p:ext>
    </p:extLst>
  </p:cSld>
  <p:clrMapOvr>
    <a:masterClrMapping/>
  </p:clrMapOvr>
</p:sld>
</file>

<file path=ppt/theme/theme1.xml><?xml version="1.0" encoding="utf-8"?>
<a:theme xmlns:a="http://schemas.openxmlformats.org/drawingml/2006/main" name="REDSEALpptTEMPLATE03">
  <a:themeElements>
    <a:clrScheme name="REDSEAL">
      <a:dk1>
        <a:srgbClr val="141313"/>
      </a:dk1>
      <a:lt1>
        <a:sysClr val="window" lastClr="FFFFFF"/>
      </a:lt1>
      <a:dk2>
        <a:srgbClr val="ED1C24"/>
      </a:dk2>
      <a:lt2>
        <a:srgbClr val="7C868D"/>
      </a:lt2>
      <a:accent1>
        <a:srgbClr val="53565A"/>
      </a:accent1>
      <a:accent2>
        <a:srgbClr val="E57200"/>
      </a:accent2>
      <a:accent3>
        <a:srgbClr val="3EB1C8"/>
      </a:accent3>
      <a:accent4>
        <a:srgbClr val="84BD00"/>
      </a:accent4>
      <a:accent5>
        <a:srgbClr val="FED141"/>
      </a:accent5>
      <a:accent6>
        <a:srgbClr val="E6E6E6"/>
      </a:accent6>
      <a:hlink>
        <a:srgbClr val="ED1C24"/>
      </a:hlink>
      <a:folHlink>
        <a:srgbClr val="ED1C2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EDSEALpptTEMPLATE03" id="{443DEEEE-47BA-40BC-9C1C-EA039591355C}" vid="{049B9325-509F-4BA4-A39F-86A4E8C3B9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AE26AD5F01AD41B80966C26125448B" ma:contentTypeVersion="12" ma:contentTypeDescription="Create a new document." ma:contentTypeScope="" ma:versionID="e05a172d37dab8c98dbb49525a90c042">
  <xsd:schema xmlns:xsd="http://www.w3.org/2001/XMLSchema" xmlns:xs="http://www.w3.org/2001/XMLSchema" xmlns:p="http://schemas.microsoft.com/office/2006/metadata/properties" xmlns:ns2="3d8a3cdc-02ab-4da8-a0d3-ec25c642f51a" xmlns:ns3="1cba40e6-dcce-4fe4-8a45-8b2dca01b7bd" targetNamespace="http://schemas.microsoft.com/office/2006/metadata/properties" ma:root="true" ma:fieldsID="4ef50357433e1a6d459470c9afff741a" ns2:_="" ns3:_="">
    <xsd:import namespace="3d8a3cdc-02ab-4da8-a0d3-ec25c642f51a"/>
    <xsd:import namespace="1cba40e6-dcce-4fe4-8a45-8b2dca01b7b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8a3cdc-02ab-4da8-a0d3-ec25c642f51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cba40e6-dcce-4fe4-8a45-8b2dca01b7b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023910-0B02-4C28-803C-072240532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8a3cdc-02ab-4da8-a0d3-ec25c642f51a"/>
    <ds:schemaRef ds:uri="1cba40e6-dcce-4fe4-8a45-8b2dca01b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770B33-77AC-4CF6-AAF3-DA603C3EC67B}">
  <ds:schemaRefs>
    <ds:schemaRef ds:uri="http://schemas.microsoft.com/sharepoint/v3/contenttype/forms"/>
  </ds:schemaRefs>
</ds:datastoreItem>
</file>

<file path=customXml/itemProps3.xml><?xml version="1.0" encoding="utf-8"?>
<ds:datastoreItem xmlns:ds="http://schemas.openxmlformats.org/officeDocument/2006/customXml" ds:itemID="{D64FF63A-8ECA-40B2-9CC7-5D4A00AB353A}">
  <ds:schemaRefs>
    <ds:schemaRef ds:uri="http://schemas.openxmlformats.org/package/2006/metadata/core-properties"/>
    <ds:schemaRef ds:uri="1cba40e6-dcce-4fe4-8a45-8b2dca01b7bd"/>
    <ds:schemaRef ds:uri="http://purl.org/dc/terms/"/>
    <ds:schemaRef ds:uri="http://purl.org/dc/dcmitype/"/>
    <ds:schemaRef ds:uri="3d8a3cdc-02ab-4da8-a0d3-ec25c642f51a"/>
    <ds:schemaRef ds:uri="http://purl.org/dc/elements/1.1/"/>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7993</TotalTime>
  <Words>1250</Words>
  <Application>Microsoft Macintosh PowerPoint</Application>
  <PresentationFormat>On-screen Show (16:9)</PresentationFormat>
  <Paragraphs>283</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Lucida Grande</vt:lpstr>
      <vt:lpstr>REDSEALpptTEMPLATE03</vt:lpstr>
      <vt:lpstr>PowerPoint Presentation</vt:lpstr>
      <vt:lpstr> </vt:lpstr>
      <vt:lpstr>PowerPoint Presentation</vt:lpstr>
      <vt:lpstr>PowerPoint Presentation</vt:lpstr>
      <vt:lpstr>The Platform | Information to Enable Fundamentals</vt:lpstr>
      <vt:lpstr>Rich Integrations Ecosystem</vt:lpstr>
      <vt:lpstr>Network Inventory and Topology</vt:lpstr>
      <vt:lpstr>Find and Secure Network Devices</vt:lpstr>
      <vt:lpstr>PowerPoint Presentation</vt:lpstr>
      <vt:lpstr>Host Data: Identify Gaps</vt:lpstr>
      <vt:lpstr>Network Inconsistencies and Segmentation</vt:lpstr>
      <vt:lpstr>Compliance with Policies and Regulations</vt:lpstr>
      <vt:lpstr>Risk Scoring and Digital Resilience</vt:lpstr>
      <vt:lpstr>Fix High-Risk Vulnerabilities First with Network Context</vt:lpstr>
      <vt:lpstr>Accelerate Incident Response with Network Context</vt:lpstr>
      <vt:lpstr>Risk Measurement: Digital Resilience Score</vt:lpstr>
      <vt:lpstr>What Do You Have, How Is It Connected and  What’s at Risk?</vt:lpstr>
      <vt:lpstr>PowerPoint Presentation</vt:lpstr>
      <vt:lpstr>Managed Services: Cyber Business Outcomes </vt:lpstr>
      <vt:lpstr>Build Service: Initial Implementation</vt:lpstr>
      <vt:lpstr>Managed Services: Continuous Risk Management </vt:lpstr>
      <vt:lpstr>Thank you.</vt:lpstr>
      <vt:lpstr>Digital Resilience is Based on Fundamentals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Stefanianna Moore</dc:creator>
  <cp:keywords/>
  <dc:description/>
  <cp:lastModifiedBy>Sukesh Garg</cp:lastModifiedBy>
  <cp:revision>140</cp:revision>
  <cp:lastPrinted>2015-01-16T00:24:33Z</cp:lastPrinted>
  <dcterms:created xsi:type="dcterms:W3CDTF">2016-08-05T20:37:43Z</dcterms:created>
  <dcterms:modified xsi:type="dcterms:W3CDTF">2020-06-18T06:13:24Z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0x0101009FAE26AD5F01AD41B80966C26125448B</vt:lpwstr>
  </property>
</Properties>
</file>